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8" r:id="rId3"/>
    <p:sldId id="257" r:id="rId4"/>
    <p:sldId id="271"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3" r:id="rId18"/>
    <p:sldId id="272" r:id="rId19"/>
    <p:sldId id="274" r:id="rId20"/>
    <p:sldId id="276" r:id="rId21"/>
    <p:sldId id="275" r:id="rId22"/>
    <p:sldId id="277"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368D54-4538-4377-8E28-97B902CF7756}" v="6" dt="2024-06-27T18:27:40.3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10" d="100"/>
          <a:sy n="110" d="100"/>
        </p:scale>
        <p:origin x="76"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11/13/2024</a:t>
            </a:fld>
            <a:endParaRPr lang="en-US" dirty="0"/>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712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11/13/2024</a:t>
            </a:fld>
            <a:endParaRPr lang="en-US" dirty="0"/>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682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11/13/2024</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619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11/13/2024</a:t>
            </a:fld>
            <a:endParaRPr lang="en-US" dirty="0"/>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261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11/13/2024</a:t>
            </a:fld>
            <a:endParaRPr lang="en-US" dirty="0"/>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1670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11/13/2024</a:t>
            </a:fld>
            <a:endParaRPr lang="en-US" dirty="0"/>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a:t>
            </a:fld>
            <a:endParaRPr lang="en-US" dirty="0"/>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812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11/13/2024</a:t>
            </a:fld>
            <a:endParaRPr lang="en-US" dirty="0"/>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7698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11/13/2024</a:t>
            </a:fld>
            <a:endParaRPr lang="en-US" dirty="0"/>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1943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11/13/2024</a:t>
            </a:fld>
            <a:endParaRPr lang="en-US" dirty="0"/>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538162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11/13/2024</a:t>
            </a:fld>
            <a:endParaRPr lang="en-US" dirty="0"/>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16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11/13/2024</a:t>
            </a:fld>
            <a:endParaRPr lang="en-US" dirty="0"/>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6582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11/13/2024</a:t>
            </a:fld>
            <a:endParaRPr lang="en-US" dirty="0"/>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330599064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poynter.org/fact-checking/2020/12-recommendations-to-address-the-information-dystopia/" TargetMode="External"/><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teacherspayteachers.com/Product/Goods-and-Services-1832184"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verywellhealth.com/a-patients-guide-to-medical-codes-2615316" TargetMode="External"/><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rofalok.blogspot.com/2018/01/budgetary-control-for-management.html"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12" name="Oval 11">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00C98F38-61B4-6173-D8F0-E5F50BE31D66}"/>
              </a:ext>
            </a:extLst>
          </p:cNvPr>
          <p:cNvSpPr>
            <a:spLocks noGrp="1"/>
          </p:cNvSpPr>
          <p:nvPr>
            <p:ph type="ctrTitle"/>
          </p:nvPr>
        </p:nvSpPr>
        <p:spPr>
          <a:xfrm>
            <a:off x="4673460" y="2079147"/>
            <a:ext cx="6479629" cy="2866405"/>
          </a:xfrm>
        </p:spPr>
        <p:txBody>
          <a:bodyPr>
            <a:normAutofit/>
          </a:bodyPr>
          <a:lstStyle/>
          <a:p>
            <a:r>
              <a:rPr lang="en-US" sz="5400" dirty="0"/>
              <a:t>Recommendations to Improve Self-Directed Services</a:t>
            </a:r>
          </a:p>
        </p:txBody>
      </p:sp>
      <p:sp>
        <p:nvSpPr>
          <p:cNvPr id="3" name="Subtitle 2">
            <a:extLst>
              <a:ext uri="{FF2B5EF4-FFF2-40B4-BE49-F238E27FC236}">
                <a16:creationId xmlns:a16="http://schemas.microsoft.com/office/drawing/2014/main" id="{3B8F0A77-0727-3502-9582-AB59C654A245}"/>
              </a:ext>
            </a:extLst>
          </p:cNvPr>
          <p:cNvSpPr>
            <a:spLocks noGrp="1"/>
          </p:cNvSpPr>
          <p:nvPr>
            <p:ph type="subTitle" idx="1"/>
          </p:nvPr>
        </p:nvSpPr>
        <p:spPr>
          <a:xfrm>
            <a:off x="4739751" y="4283239"/>
            <a:ext cx="6479629" cy="1475177"/>
          </a:xfrm>
        </p:spPr>
        <p:txBody>
          <a:bodyPr>
            <a:normAutofit/>
          </a:bodyPr>
          <a:lstStyle/>
          <a:p>
            <a:r>
              <a:rPr lang="en-US" dirty="0"/>
              <a:t>By the Budget Authority Workgroup</a:t>
            </a:r>
          </a:p>
        </p:txBody>
      </p:sp>
      <p:pic>
        <p:nvPicPr>
          <p:cNvPr id="4" name="Picture 3" descr="A splash of colors on a white surface">
            <a:extLst>
              <a:ext uri="{FF2B5EF4-FFF2-40B4-BE49-F238E27FC236}">
                <a16:creationId xmlns:a16="http://schemas.microsoft.com/office/drawing/2014/main" id="{E73460F0-C01E-35B5-3FEF-6369417E93D1}"/>
              </a:ext>
            </a:extLst>
          </p:cNvPr>
          <p:cNvPicPr>
            <a:picLocks noChangeAspect="1"/>
          </p:cNvPicPr>
          <p:nvPr/>
        </p:nvPicPr>
        <p:blipFill rotWithShape="1">
          <a:blip r:embed="rId2"/>
          <a:srcRect l="8023" r="46337"/>
          <a:stretch/>
        </p:blipFill>
        <p:spPr>
          <a:xfrm>
            <a:off x="20" y="1"/>
            <a:ext cx="4173349" cy="6857999"/>
          </a:xfrm>
          <a:prstGeom prst="rect">
            <a:avLst/>
          </a:prstGeom>
        </p:spPr>
      </p:pic>
      <p:cxnSp>
        <p:nvCxnSpPr>
          <p:cNvPr id="20" name="Straight Connector 19">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Partners for Advancing Self-Determination Logo">
            <a:extLst>
              <a:ext uri="{FF2B5EF4-FFF2-40B4-BE49-F238E27FC236}">
                <a16:creationId xmlns:a16="http://schemas.microsoft.com/office/drawing/2014/main" id="{B58C2BEE-36F8-7E5C-CB95-B268BE94D6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9955" y="516117"/>
            <a:ext cx="2751684" cy="1287485"/>
          </a:xfrm>
          <a:prstGeom prst="rect">
            <a:avLst/>
          </a:prstGeom>
        </p:spPr>
      </p:pic>
    </p:spTree>
    <p:extLst>
      <p:ext uri="{BB962C8B-B14F-4D97-AF65-F5344CB8AC3E}">
        <p14:creationId xmlns:p14="http://schemas.microsoft.com/office/powerpoint/2010/main" val="1054101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B46B8FB-F6A2-5F47-A6CD-A7E17E6927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1388" y="0"/>
            <a:ext cx="5990612" cy="6858001"/>
            <a:chOff x="6201388" y="0"/>
            <a:chExt cx="5990612" cy="6858001"/>
          </a:xfrm>
        </p:grpSpPr>
        <p:sp>
          <p:nvSpPr>
            <p:cNvPr id="11" name="Oval 10">
              <a:extLst>
                <a:ext uri="{FF2B5EF4-FFF2-40B4-BE49-F238E27FC236}">
                  <a16:creationId xmlns:a16="http://schemas.microsoft.com/office/drawing/2014/main" id="{419BDE93-3EC2-4E4D-BC0B-417378F49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46">
              <a:extLst>
                <a:ext uri="{FF2B5EF4-FFF2-40B4-BE49-F238E27FC236}">
                  <a16:creationId xmlns:a16="http://schemas.microsoft.com/office/drawing/2014/main" id="{FE21F82F-1EE5-8240-97F8-387DF0253F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48">
              <a:extLst>
                <a:ext uri="{FF2B5EF4-FFF2-40B4-BE49-F238E27FC236}">
                  <a16:creationId xmlns:a16="http://schemas.microsoft.com/office/drawing/2014/main" id="{AE1903E3-6B5F-6B4C-9A1F-62628A050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Oval 13">
              <a:extLst>
                <a:ext uri="{FF2B5EF4-FFF2-40B4-BE49-F238E27FC236}">
                  <a16:creationId xmlns:a16="http://schemas.microsoft.com/office/drawing/2014/main" id="{F7C55863-3B37-0743-B001-1A970033F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32B4C24-3A58-924C-B79A-D961EF7C2C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1EF52E0-D2CF-544F-93A6-4D7B45A048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63">
              <a:extLst>
                <a:ext uri="{FF2B5EF4-FFF2-40B4-BE49-F238E27FC236}">
                  <a16:creationId xmlns:a16="http://schemas.microsoft.com/office/drawing/2014/main" id="{6966CFE5-1C8C-2E4F-9B2D-A8438F5A5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64">
              <a:extLst>
                <a:ext uri="{FF2B5EF4-FFF2-40B4-BE49-F238E27FC236}">
                  <a16:creationId xmlns:a16="http://schemas.microsoft.com/office/drawing/2014/main" id="{9FD29EF3-A5B2-554A-A307-6BE1BCE8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Oval 18">
              <a:extLst>
                <a:ext uri="{FF2B5EF4-FFF2-40B4-BE49-F238E27FC236}">
                  <a16:creationId xmlns:a16="http://schemas.microsoft.com/office/drawing/2014/main" id="{AC1ECAD8-0CF2-934D-AA1E-C108208CD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B14DED1-3A58-8C4D-902E-2A9F34043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5D65157-5719-0341-A807-A8956595F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7F23F74-B777-2A4C-8EF9-E798880D5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70">
              <a:extLst>
                <a:ext uri="{FF2B5EF4-FFF2-40B4-BE49-F238E27FC236}">
                  <a16:creationId xmlns:a16="http://schemas.microsoft.com/office/drawing/2014/main" id="{E3B9A050-0AE1-1D4B-A2AC-6EEF64B10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71">
              <a:extLst>
                <a:ext uri="{FF2B5EF4-FFF2-40B4-BE49-F238E27FC236}">
                  <a16:creationId xmlns:a16="http://schemas.microsoft.com/office/drawing/2014/main" id="{C424FE38-F803-8D47-BF56-1B18EC2B1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E37187F2-9212-0641-97D0-1ACD50B74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60C651-2AC4-564E-BEAA-AB7FAFE7F7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8B0A1B8-5BA3-3548-9511-B4904D052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75">
              <a:extLst>
                <a:ext uri="{FF2B5EF4-FFF2-40B4-BE49-F238E27FC236}">
                  <a16:creationId xmlns:a16="http://schemas.microsoft.com/office/drawing/2014/main" id="{424CD779-EE9A-214D-9488-767327E37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76">
              <a:extLst>
                <a:ext uri="{FF2B5EF4-FFF2-40B4-BE49-F238E27FC236}">
                  <a16:creationId xmlns:a16="http://schemas.microsoft.com/office/drawing/2014/main" id="{630D08C6-9EFB-8540-875F-2A55DED2A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77">
              <a:extLst>
                <a:ext uri="{FF2B5EF4-FFF2-40B4-BE49-F238E27FC236}">
                  <a16:creationId xmlns:a16="http://schemas.microsoft.com/office/drawing/2014/main" id="{D7E8DA86-1294-4641-9C52-6E1531506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78">
              <a:extLst>
                <a:ext uri="{FF2B5EF4-FFF2-40B4-BE49-F238E27FC236}">
                  <a16:creationId xmlns:a16="http://schemas.microsoft.com/office/drawing/2014/main" id="{011063C9-2A43-3348-A018-F27FACAA77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79">
              <a:extLst>
                <a:ext uri="{FF2B5EF4-FFF2-40B4-BE49-F238E27FC236}">
                  <a16:creationId xmlns:a16="http://schemas.microsoft.com/office/drawing/2014/main" id="{EE85C7DE-D965-244F-BD95-3A05FF4AA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80">
              <a:extLst>
                <a:ext uri="{FF2B5EF4-FFF2-40B4-BE49-F238E27FC236}">
                  <a16:creationId xmlns:a16="http://schemas.microsoft.com/office/drawing/2014/main" id="{315A1389-149A-3342-A863-637D42FDB2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81">
              <a:extLst>
                <a:ext uri="{FF2B5EF4-FFF2-40B4-BE49-F238E27FC236}">
                  <a16:creationId xmlns:a16="http://schemas.microsoft.com/office/drawing/2014/main" id="{B149CC6F-B6C6-BE46-B451-1BF7D47A8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36" name="Straight Connector 35">
            <a:extLst>
              <a:ext uri="{FF2B5EF4-FFF2-40B4-BE49-F238E27FC236}">
                <a16:creationId xmlns:a16="http://schemas.microsoft.com/office/drawing/2014/main" id="{D33A3282-0389-C547-8CA6-7F3E7F27B3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38" name="Rectangle 37">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1" name="Oval 40">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4E191373-E8E8-B427-3D5A-09D0A348D44D}"/>
              </a:ext>
            </a:extLst>
          </p:cNvPr>
          <p:cNvSpPr>
            <a:spLocks noGrp="1"/>
          </p:cNvSpPr>
          <p:nvPr>
            <p:ph type="title"/>
          </p:nvPr>
        </p:nvSpPr>
        <p:spPr>
          <a:xfrm>
            <a:off x="5518394" y="810959"/>
            <a:ext cx="5993659" cy="2866405"/>
          </a:xfrm>
        </p:spPr>
        <p:txBody>
          <a:bodyPr vert="horz" lIns="91440" tIns="45720" rIns="91440" bIns="45720" rtlCol="0" anchor="t">
            <a:normAutofit/>
          </a:bodyPr>
          <a:lstStyle/>
          <a:p>
            <a:r>
              <a:rPr lang="en-US" sz="6000" dirty="0"/>
              <a:t>March 2022 Survey</a:t>
            </a:r>
            <a:r>
              <a:rPr lang="en-US" sz="2000" dirty="0"/>
              <a:t> continued</a:t>
            </a:r>
            <a:endParaRPr lang="en-US" sz="6000" dirty="0"/>
          </a:p>
        </p:txBody>
      </p:sp>
      <p:pic>
        <p:nvPicPr>
          <p:cNvPr id="5" name="Content Placeholder 4" descr="A graph of red bars&#10;&#10;Description automatically generated with medium confidence">
            <a:extLst>
              <a:ext uri="{FF2B5EF4-FFF2-40B4-BE49-F238E27FC236}">
                <a16:creationId xmlns:a16="http://schemas.microsoft.com/office/drawing/2014/main" id="{80D42D3C-FCE1-0D01-1D82-62AC569B1D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965" y="118657"/>
            <a:ext cx="5012988" cy="6620686"/>
          </a:xfrm>
          <a:prstGeom prst="rect">
            <a:avLst/>
          </a:prstGeom>
        </p:spPr>
      </p:pic>
      <p:cxnSp>
        <p:nvCxnSpPr>
          <p:cNvPr id="49" name="Straight Connector 48">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24243" y="6087110"/>
            <a:ext cx="639925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157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B46B8FB-F6A2-5F47-A6CD-A7E17E6927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1388" y="0"/>
            <a:ext cx="5990612" cy="6858001"/>
            <a:chOff x="6201388" y="0"/>
            <a:chExt cx="5990612" cy="6858001"/>
          </a:xfrm>
        </p:grpSpPr>
        <p:sp>
          <p:nvSpPr>
            <p:cNvPr id="8" name="Oval 7">
              <a:extLst>
                <a:ext uri="{FF2B5EF4-FFF2-40B4-BE49-F238E27FC236}">
                  <a16:creationId xmlns:a16="http://schemas.microsoft.com/office/drawing/2014/main" id="{419BDE93-3EC2-4E4D-BC0B-417378F49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46">
              <a:extLst>
                <a:ext uri="{FF2B5EF4-FFF2-40B4-BE49-F238E27FC236}">
                  <a16:creationId xmlns:a16="http://schemas.microsoft.com/office/drawing/2014/main" id="{FE21F82F-1EE5-8240-97F8-387DF0253F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48">
              <a:extLst>
                <a:ext uri="{FF2B5EF4-FFF2-40B4-BE49-F238E27FC236}">
                  <a16:creationId xmlns:a16="http://schemas.microsoft.com/office/drawing/2014/main" id="{AE1903E3-6B5F-6B4C-9A1F-62628A050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Oval 36">
              <a:extLst>
                <a:ext uri="{FF2B5EF4-FFF2-40B4-BE49-F238E27FC236}">
                  <a16:creationId xmlns:a16="http://schemas.microsoft.com/office/drawing/2014/main" id="{F7C55863-3B37-0743-B001-1A970033F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32B4C24-3A58-924C-B79A-D961EF7C2C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1EF52E0-D2CF-544F-93A6-4D7B45A048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63">
              <a:extLst>
                <a:ext uri="{FF2B5EF4-FFF2-40B4-BE49-F238E27FC236}">
                  <a16:creationId xmlns:a16="http://schemas.microsoft.com/office/drawing/2014/main" id="{6966CFE5-1C8C-2E4F-9B2D-A8438F5A5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64">
              <a:extLst>
                <a:ext uri="{FF2B5EF4-FFF2-40B4-BE49-F238E27FC236}">
                  <a16:creationId xmlns:a16="http://schemas.microsoft.com/office/drawing/2014/main" id="{9FD29EF3-A5B2-554A-A307-6BE1BCE8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Oval 51">
              <a:extLst>
                <a:ext uri="{FF2B5EF4-FFF2-40B4-BE49-F238E27FC236}">
                  <a16:creationId xmlns:a16="http://schemas.microsoft.com/office/drawing/2014/main" id="{AC1ECAD8-0CF2-934D-AA1E-C108208CD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DB14DED1-3A58-8C4D-902E-2A9F34043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65D65157-5719-0341-A807-A8956595F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A7F23F74-B777-2A4C-8EF9-E798880D5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70">
              <a:extLst>
                <a:ext uri="{FF2B5EF4-FFF2-40B4-BE49-F238E27FC236}">
                  <a16:creationId xmlns:a16="http://schemas.microsoft.com/office/drawing/2014/main" id="{E3B9A050-0AE1-1D4B-A2AC-6EEF64B10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71">
              <a:extLst>
                <a:ext uri="{FF2B5EF4-FFF2-40B4-BE49-F238E27FC236}">
                  <a16:creationId xmlns:a16="http://schemas.microsoft.com/office/drawing/2014/main" id="{C424FE38-F803-8D47-BF56-1B18EC2B1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Oval 57">
              <a:extLst>
                <a:ext uri="{FF2B5EF4-FFF2-40B4-BE49-F238E27FC236}">
                  <a16:creationId xmlns:a16="http://schemas.microsoft.com/office/drawing/2014/main" id="{E37187F2-9212-0641-97D0-1ACD50B74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C760C651-2AC4-564E-BEAA-AB7FAFE7F7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58B0A1B8-5BA3-3548-9511-B4904D052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75">
              <a:extLst>
                <a:ext uri="{FF2B5EF4-FFF2-40B4-BE49-F238E27FC236}">
                  <a16:creationId xmlns:a16="http://schemas.microsoft.com/office/drawing/2014/main" id="{424CD779-EE9A-214D-9488-767327E37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76">
              <a:extLst>
                <a:ext uri="{FF2B5EF4-FFF2-40B4-BE49-F238E27FC236}">
                  <a16:creationId xmlns:a16="http://schemas.microsoft.com/office/drawing/2014/main" id="{630D08C6-9EFB-8540-875F-2A55DED2A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77">
              <a:extLst>
                <a:ext uri="{FF2B5EF4-FFF2-40B4-BE49-F238E27FC236}">
                  <a16:creationId xmlns:a16="http://schemas.microsoft.com/office/drawing/2014/main" id="{D7E8DA86-1294-4641-9C52-6E1531506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78">
              <a:extLst>
                <a:ext uri="{FF2B5EF4-FFF2-40B4-BE49-F238E27FC236}">
                  <a16:creationId xmlns:a16="http://schemas.microsoft.com/office/drawing/2014/main" id="{011063C9-2A43-3348-A018-F27FACAA77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79">
              <a:extLst>
                <a:ext uri="{FF2B5EF4-FFF2-40B4-BE49-F238E27FC236}">
                  <a16:creationId xmlns:a16="http://schemas.microsoft.com/office/drawing/2014/main" id="{EE85C7DE-D965-244F-BD95-3A05FF4AA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6" name="Freeform 80">
              <a:extLst>
                <a:ext uri="{FF2B5EF4-FFF2-40B4-BE49-F238E27FC236}">
                  <a16:creationId xmlns:a16="http://schemas.microsoft.com/office/drawing/2014/main" id="{315A1389-149A-3342-A863-637D42FDB2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Freeform 81">
              <a:extLst>
                <a:ext uri="{FF2B5EF4-FFF2-40B4-BE49-F238E27FC236}">
                  <a16:creationId xmlns:a16="http://schemas.microsoft.com/office/drawing/2014/main" id="{B149CC6F-B6C6-BE46-B451-1BF7D47A8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68" name="Straight Connector 67">
            <a:extLst>
              <a:ext uri="{FF2B5EF4-FFF2-40B4-BE49-F238E27FC236}">
                <a16:creationId xmlns:a16="http://schemas.microsoft.com/office/drawing/2014/main" id="{D33A3282-0389-C547-8CA6-7F3E7F27B3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69" name="Rectangle 68">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26C321DA-1EDE-3E4B-8B73-6477B2C6D0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71" name="Oval 70">
              <a:extLst>
                <a:ext uri="{FF2B5EF4-FFF2-40B4-BE49-F238E27FC236}">
                  <a16:creationId xmlns:a16="http://schemas.microsoft.com/office/drawing/2014/main" id="{DC13524B-3A91-1E40-840D-09EDE65E0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85">
              <a:extLst>
                <a:ext uri="{FF2B5EF4-FFF2-40B4-BE49-F238E27FC236}">
                  <a16:creationId xmlns:a16="http://schemas.microsoft.com/office/drawing/2014/main" id="{E03B804C-EF61-0141-A6AB-D81EDA5AC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86">
              <a:extLst>
                <a:ext uri="{FF2B5EF4-FFF2-40B4-BE49-F238E27FC236}">
                  <a16:creationId xmlns:a16="http://schemas.microsoft.com/office/drawing/2014/main" id="{CAB80ED1-EE7D-3843-9750-C6C8C5F8E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Freeform 87">
              <a:extLst>
                <a:ext uri="{FF2B5EF4-FFF2-40B4-BE49-F238E27FC236}">
                  <a16:creationId xmlns:a16="http://schemas.microsoft.com/office/drawing/2014/main" id="{8BCD1EDB-B320-594D-86D1-7A73424B2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88">
              <a:extLst>
                <a:ext uri="{FF2B5EF4-FFF2-40B4-BE49-F238E27FC236}">
                  <a16:creationId xmlns:a16="http://schemas.microsoft.com/office/drawing/2014/main" id="{A6B97414-A09F-8647-823F-295A0FEF5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89">
              <a:extLst>
                <a:ext uri="{FF2B5EF4-FFF2-40B4-BE49-F238E27FC236}">
                  <a16:creationId xmlns:a16="http://schemas.microsoft.com/office/drawing/2014/main" id="{BA92AD33-EF27-124E-AF6E-9BA5401EC2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98">
              <a:extLst>
                <a:ext uri="{FF2B5EF4-FFF2-40B4-BE49-F238E27FC236}">
                  <a16:creationId xmlns:a16="http://schemas.microsoft.com/office/drawing/2014/main" id="{24B8C792-BD2C-6D48-93EE-D615EF38F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42A02F3-469A-1682-901D-58E0117C45BD}"/>
              </a:ext>
            </a:extLst>
          </p:cNvPr>
          <p:cNvSpPr>
            <a:spLocks noGrp="1"/>
          </p:cNvSpPr>
          <p:nvPr>
            <p:ph type="title"/>
          </p:nvPr>
        </p:nvSpPr>
        <p:spPr>
          <a:xfrm>
            <a:off x="7486648" y="768334"/>
            <a:ext cx="4025901" cy="2866405"/>
          </a:xfrm>
        </p:spPr>
        <p:txBody>
          <a:bodyPr vert="horz" lIns="91440" tIns="45720" rIns="91440" bIns="45720" rtlCol="0" anchor="t">
            <a:normAutofit/>
          </a:bodyPr>
          <a:lstStyle/>
          <a:p>
            <a:r>
              <a:rPr lang="en-US" sz="5400" dirty="0"/>
              <a:t>March 2022 Survey </a:t>
            </a:r>
            <a:r>
              <a:rPr lang="en-US" sz="2000" dirty="0"/>
              <a:t>continued</a:t>
            </a:r>
            <a:endParaRPr lang="en-US" sz="5400" dirty="0"/>
          </a:p>
        </p:txBody>
      </p:sp>
      <p:pic>
        <p:nvPicPr>
          <p:cNvPr id="5" name="Content Placeholder 4" descr="A screenshot of a white and green text&#10;&#10;Description automatically generated">
            <a:extLst>
              <a:ext uri="{FF2B5EF4-FFF2-40B4-BE49-F238E27FC236}">
                <a16:creationId xmlns:a16="http://schemas.microsoft.com/office/drawing/2014/main" id="{E6E38C06-E909-D19A-28AA-5896EE6049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3326" y="258906"/>
            <a:ext cx="5637303" cy="6316307"/>
          </a:xfrm>
          <a:prstGeom prst="rect">
            <a:avLst/>
          </a:prstGeom>
        </p:spPr>
      </p:pic>
      <p:cxnSp>
        <p:nvCxnSpPr>
          <p:cNvPr id="78" name="Straight Connector 77">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86649" y="6087110"/>
            <a:ext cx="413453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459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B46B8FB-F6A2-5F47-A6CD-A7E17E6927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1388" y="0"/>
            <a:ext cx="5990612" cy="6858001"/>
            <a:chOff x="6201388" y="0"/>
            <a:chExt cx="5990612" cy="6858001"/>
          </a:xfrm>
        </p:grpSpPr>
        <p:sp>
          <p:nvSpPr>
            <p:cNvPr id="11" name="Oval 10">
              <a:extLst>
                <a:ext uri="{FF2B5EF4-FFF2-40B4-BE49-F238E27FC236}">
                  <a16:creationId xmlns:a16="http://schemas.microsoft.com/office/drawing/2014/main" id="{419BDE93-3EC2-4E4D-BC0B-417378F49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46">
              <a:extLst>
                <a:ext uri="{FF2B5EF4-FFF2-40B4-BE49-F238E27FC236}">
                  <a16:creationId xmlns:a16="http://schemas.microsoft.com/office/drawing/2014/main" id="{FE21F82F-1EE5-8240-97F8-387DF0253F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48">
              <a:extLst>
                <a:ext uri="{FF2B5EF4-FFF2-40B4-BE49-F238E27FC236}">
                  <a16:creationId xmlns:a16="http://schemas.microsoft.com/office/drawing/2014/main" id="{AE1903E3-6B5F-6B4C-9A1F-62628A050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Oval 13">
              <a:extLst>
                <a:ext uri="{FF2B5EF4-FFF2-40B4-BE49-F238E27FC236}">
                  <a16:creationId xmlns:a16="http://schemas.microsoft.com/office/drawing/2014/main" id="{F7C55863-3B37-0743-B001-1A970033F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32B4C24-3A58-924C-B79A-D961EF7C2C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1EF52E0-D2CF-544F-93A6-4D7B45A048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63">
              <a:extLst>
                <a:ext uri="{FF2B5EF4-FFF2-40B4-BE49-F238E27FC236}">
                  <a16:creationId xmlns:a16="http://schemas.microsoft.com/office/drawing/2014/main" id="{6966CFE5-1C8C-2E4F-9B2D-A8438F5A5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64">
              <a:extLst>
                <a:ext uri="{FF2B5EF4-FFF2-40B4-BE49-F238E27FC236}">
                  <a16:creationId xmlns:a16="http://schemas.microsoft.com/office/drawing/2014/main" id="{9FD29EF3-A5B2-554A-A307-6BE1BCE8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Oval 18">
              <a:extLst>
                <a:ext uri="{FF2B5EF4-FFF2-40B4-BE49-F238E27FC236}">
                  <a16:creationId xmlns:a16="http://schemas.microsoft.com/office/drawing/2014/main" id="{AC1ECAD8-0CF2-934D-AA1E-C108208CD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B14DED1-3A58-8C4D-902E-2A9F34043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5D65157-5719-0341-A807-A8956595F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7F23F74-B777-2A4C-8EF9-E798880D5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70">
              <a:extLst>
                <a:ext uri="{FF2B5EF4-FFF2-40B4-BE49-F238E27FC236}">
                  <a16:creationId xmlns:a16="http://schemas.microsoft.com/office/drawing/2014/main" id="{E3B9A050-0AE1-1D4B-A2AC-6EEF64B10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71">
              <a:extLst>
                <a:ext uri="{FF2B5EF4-FFF2-40B4-BE49-F238E27FC236}">
                  <a16:creationId xmlns:a16="http://schemas.microsoft.com/office/drawing/2014/main" id="{C424FE38-F803-8D47-BF56-1B18EC2B1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E37187F2-9212-0641-97D0-1ACD50B74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60C651-2AC4-564E-BEAA-AB7FAFE7F7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8B0A1B8-5BA3-3548-9511-B4904D052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75">
              <a:extLst>
                <a:ext uri="{FF2B5EF4-FFF2-40B4-BE49-F238E27FC236}">
                  <a16:creationId xmlns:a16="http://schemas.microsoft.com/office/drawing/2014/main" id="{424CD779-EE9A-214D-9488-767327E37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76">
              <a:extLst>
                <a:ext uri="{FF2B5EF4-FFF2-40B4-BE49-F238E27FC236}">
                  <a16:creationId xmlns:a16="http://schemas.microsoft.com/office/drawing/2014/main" id="{630D08C6-9EFB-8540-875F-2A55DED2A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77">
              <a:extLst>
                <a:ext uri="{FF2B5EF4-FFF2-40B4-BE49-F238E27FC236}">
                  <a16:creationId xmlns:a16="http://schemas.microsoft.com/office/drawing/2014/main" id="{D7E8DA86-1294-4641-9C52-6E1531506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78">
              <a:extLst>
                <a:ext uri="{FF2B5EF4-FFF2-40B4-BE49-F238E27FC236}">
                  <a16:creationId xmlns:a16="http://schemas.microsoft.com/office/drawing/2014/main" id="{011063C9-2A43-3348-A018-F27FACAA77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79">
              <a:extLst>
                <a:ext uri="{FF2B5EF4-FFF2-40B4-BE49-F238E27FC236}">
                  <a16:creationId xmlns:a16="http://schemas.microsoft.com/office/drawing/2014/main" id="{EE85C7DE-D965-244F-BD95-3A05FF4AA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80">
              <a:extLst>
                <a:ext uri="{FF2B5EF4-FFF2-40B4-BE49-F238E27FC236}">
                  <a16:creationId xmlns:a16="http://schemas.microsoft.com/office/drawing/2014/main" id="{315A1389-149A-3342-A863-637D42FDB2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81">
              <a:extLst>
                <a:ext uri="{FF2B5EF4-FFF2-40B4-BE49-F238E27FC236}">
                  <a16:creationId xmlns:a16="http://schemas.microsoft.com/office/drawing/2014/main" id="{B149CC6F-B6C6-BE46-B451-1BF7D47A8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36" name="Straight Connector 35">
            <a:extLst>
              <a:ext uri="{FF2B5EF4-FFF2-40B4-BE49-F238E27FC236}">
                <a16:creationId xmlns:a16="http://schemas.microsoft.com/office/drawing/2014/main" id="{D33A3282-0389-C547-8CA6-7F3E7F27B3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38" name="Rectangle 37">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26C321DA-1EDE-3E4B-8B73-6477B2C6D0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1" name="Oval 40">
              <a:extLst>
                <a:ext uri="{FF2B5EF4-FFF2-40B4-BE49-F238E27FC236}">
                  <a16:creationId xmlns:a16="http://schemas.microsoft.com/office/drawing/2014/main" id="{DC13524B-3A91-1E40-840D-09EDE65E0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85">
              <a:extLst>
                <a:ext uri="{FF2B5EF4-FFF2-40B4-BE49-F238E27FC236}">
                  <a16:creationId xmlns:a16="http://schemas.microsoft.com/office/drawing/2014/main" id="{E03B804C-EF61-0141-A6AB-D81EDA5AC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86">
              <a:extLst>
                <a:ext uri="{FF2B5EF4-FFF2-40B4-BE49-F238E27FC236}">
                  <a16:creationId xmlns:a16="http://schemas.microsoft.com/office/drawing/2014/main" id="{CAB80ED1-EE7D-3843-9750-C6C8C5F8E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87">
              <a:extLst>
                <a:ext uri="{FF2B5EF4-FFF2-40B4-BE49-F238E27FC236}">
                  <a16:creationId xmlns:a16="http://schemas.microsoft.com/office/drawing/2014/main" id="{8BCD1EDB-B320-594D-86D1-7A73424B2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88">
              <a:extLst>
                <a:ext uri="{FF2B5EF4-FFF2-40B4-BE49-F238E27FC236}">
                  <a16:creationId xmlns:a16="http://schemas.microsoft.com/office/drawing/2014/main" id="{A6B97414-A09F-8647-823F-295A0FEF5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89">
              <a:extLst>
                <a:ext uri="{FF2B5EF4-FFF2-40B4-BE49-F238E27FC236}">
                  <a16:creationId xmlns:a16="http://schemas.microsoft.com/office/drawing/2014/main" id="{BA92AD33-EF27-124E-AF6E-9BA5401EC2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98">
              <a:extLst>
                <a:ext uri="{FF2B5EF4-FFF2-40B4-BE49-F238E27FC236}">
                  <a16:creationId xmlns:a16="http://schemas.microsoft.com/office/drawing/2014/main" id="{24B8C792-BD2C-6D48-93EE-D615EF38F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17A8D441-C0F0-5880-1009-D71EC0ABE94F}"/>
              </a:ext>
            </a:extLst>
          </p:cNvPr>
          <p:cNvSpPr>
            <a:spLocks noGrp="1"/>
          </p:cNvSpPr>
          <p:nvPr>
            <p:ph type="title"/>
          </p:nvPr>
        </p:nvSpPr>
        <p:spPr>
          <a:xfrm>
            <a:off x="7486648" y="768334"/>
            <a:ext cx="4025901" cy="2866405"/>
          </a:xfrm>
        </p:spPr>
        <p:txBody>
          <a:bodyPr vert="horz" lIns="91440" tIns="45720" rIns="91440" bIns="45720" rtlCol="0" anchor="t">
            <a:normAutofit/>
          </a:bodyPr>
          <a:lstStyle/>
          <a:p>
            <a:r>
              <a:rPr lang="en-US" sz="5400"/>
              <a:t>September 2022 Survey</a:t>
            </a:r>
          </a:p>
        </p:txBody>
      </p:sp>
      <p:pic>
        <p:nvPicPr>
          <p:cNvPr id="5" name="Content Placeholder 4" descr="A green pie chart with white text&#10;&#10;Description automatically generated">
            <a:extLst>
              <a:ext uri="{FF2B5EF4-FFF2-40B4-BE49-F238E27FC236}">
                <a16:creationId xmlns:a16="http://schemas.microsoft.com/office/drawing/2014/main" id="{C3DCD3A5-821C-CD6C-8100-84B75C14218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47" r="-2" b="-2"/>
          <a:stretch/>
        </p:blipFill>
        <p:spPr>
          <a:xfrm>
            <a:off x="1" y="1"/>
            <a:ext cx="6914058" cy="6857999"/>
          </a:xfrm>
          <a:prstGeom prst="rect">
            <a:avLst/>
          </a:prstGeom>
        </p:spPr>
      </p:pic>
      <p:cxnSp>
        <p:nvCxnSpPr>
          <p:cNvPr id="49" name="Straight Connector 48">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86649" y="6087110"/>
            <a:ext cx="413453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324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B46B8FB-F6A2-5F47-A6CD-A7E17E6927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1388" y="0"/>
            <a:ext cx="5990612" cy="6858001"/>
            <a:chOff x="6201388" y="0"/>
            <a:chExt cx="5990612" cy="6858001"/>
          </a:xfrm>
        </p:grpSpPr>
        <p:sp>
          <p:nvSpPr>
            <p:cNvPr id="11" name="Oval 10">
              <a:extLst>
                <a:ext uri="{FF2B5EF4-FFF2-40B4-BE49-F238E27FC236}">
                  <a16:creationId xmlns:a16="http://schemas.microsoft.com/office/drawing/2014/main" id="{419BDE93-3EC2-4E4D-BC0B-417378F49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46">
              <a:extLst>
                <a:ext uri="{FF2B5EF4-FFF2-40B4-BE49-F238E27FC236}">
                  <a16:creationId xmlns:a16="http://schemas.microsoft.com/office/drawing/2014/main" id="{FE21F82F-1EE5-8240-97F8-387DF0253F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48">
              <a:extLst>
                <a:ext uri="{FF2B5EF4-FFF2-40B4-BE49-F238E27FC236}">
                  <a16:creationId xmlns:a16="http://schemas.microsoft.com/office/drawing/2014/main" id="{AE1903E3-6B5F-6B4C-9A1F-62628A050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Oval 13">
              <a:extLst>
                <a:ext uri="{FF2B5EF4-FFF2-40B4-BE49-F238E27FC236}">
                  <a16:creationId xmlns:a16="http://schemas.microsoft.com/office/drawing/2014/main" id="{F7C55863-3B37-0743-B001-1A970033F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32B4C24-3A58-924C-B79A-D961EF7C2C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1EF52E0-D2CF-544F-93A6-4D7B45A048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63">
              <a:extLst>
                <a:ext uri="{FF2B5EF4-FFF2-40B4-BE49-F238E27FC236}">
                  <a16:creationId xmlns:a16="http://schemas.microsoft.com/office/drawing/2014/main" id="{6966CFE5-1C8C-2E4F-9B2D-A8438F5A5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64">
              <a:extLst>
                <a:ext uri="{FF2B5EF4-FFF2-40B4-BE49-F238E27FC236}">
                  <a16:creationId xmlns:a16="http://schemas.microsoft.com/office/drawing/2014/main" id="{9FD29EF3-A5B2-554A-A307-6BE1BCE8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Oval 18">
              <a:extLst>
                <a:ext uri="{FF2B5EF4-FFF2-40B4-BE49-F238E27FC236}">
                  <a16:creationId xmlns:a16="http://schemas.microsoft.com/office/drawing/2014/main" id="{AC1ECAD8-0CF2-934D-AA1E-C108208CD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B14DED1-3A58-8C4D-902E-2A9F34043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5D65157-5719-0341-A807-A8956595F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7F23F74-B777-2A4C-8EF9-E798880D5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70">
              <a:extLst>
                <a:ext uri="{FF2B5EF4-FFF2-40B4-BE49-F238E27FC236}">
                  <a16:creationId xmlns:a16="http://schemas.microsoft.com/office/drawing/2014/main" id="{E3B9A050-0AE1-1D4B-A2AC-6EEF64B10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71">
              <a:extLst>
                <a:ext uri="{FF2B5EF4-FFF2-40B4-BE49-F238E27FC236}">
                  <a16:creationId xmlns:a16="http://schemas.microsoft.com/office/drawing/2014/main" id="{C424FE38-F803-8D47-BF56-1B18EC2B1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E37187F2-9212-0641-97D0-1ACD50B74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60C651-2AC4-564E-BEAA-AB7FAFE7F7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8B0A1B8-5BA3-3548-9511-B4904D052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75">
              <a:extLst>
                <a:ext uri="{FF2B5EF4-FFF2-40B4-BE49-F238E27FC236}">
                  <a16:creationId xmlns:a16="http://schemas.microsoft.com/office/drawing/2014/main" id="{424CD779-EE9A-214D-9488-767327E37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76">
              <a:extLst>
                <a:ext uri="{FF2B5EF4-FFF2-40B4-BE49-F238E27FC236}">
                  <a16:creationId xmlns:a16="http://schemas.microsoft.com/office/drawing/2014/main" id="{630D08C6-9EFB-8540-875F-2A55DED2A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77">
              <a:extLst>
                <a:ext uri="{FF2B5EF4-FFF2-40B4-BE49-F238E27FC236}">
                  <a16:creationId xmlns:a16="http://schemas.microsoft.com/office/drawing/2014/main" id="{D7E8DA86-1294-4641-9C52-6E1531506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78">
              <a:extLst>
                <a:ext uri="{FF2B5EF4-FFF2-40B4-BE49-F238E27FC236}">
                  <a16:creationId xmlns:a16="http://schemas.microsoft.com/office/drawing/2014/main" id="{011063C9-2A43-3348-A018-F27FACAA77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79">
              <a:extLst>
                <a:ext uri="{FF2B5EF4-FFF2-40B4-BE49-F238E27FC236}">
                  <a16:creationId xmlns:a16="http://schemas.microsoft.com/office/drawing/2014/main" id="{EE85C7DE-D965-244F-BD95-3A05FF4AA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80">
              <a:extLst>
                <a:ext uri="{FF2B5EF4-FFF2-40B4-BE49-F238E27FC236}">
                  <a16:creationId xmlns:a16="http://schemas.microsoft.com/office/drawing/2014/main" id="{315A1389-149A-3342-A863-637D42FDB2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81">
              <a:extLst>
                <a:ext uri="{FF2B5EF4-FFF2-40B4-BE49-F238E27FC236}">
                  <a16:creationId xmlns:a16="http://schemas.microsoft.com/office/drawing/2014/main" id="{B149CC6F-B6C6-BE46-B451-1BF7D47A8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36" name="Straight Connector 35">
            <a:extLst>
              <a:ext uri="{FF2B5EF4-FFF2-40B4-BE49-F238E27FC236}">
                <a16:creationId xmlns:a16="http://schemas.microsoft.com/office/drawing/2014/main" id="{D33A3282-0389-C547-8CA6-7F3E7F27B3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38" name="Rectangle 37">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26C321DA-1EDE-3E4B-8B73-6477B2C6D0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1" name="Oval 40">
              <a:extLst>
                <a:ext uri="{FF2B5EF4-FFF2-40B4-BE49-F238E27FC236}">
                  <a16:creationId xmlns:a16="http://schemas.microsoft.com/office/drawing/2014/main" id="{DC13524B-3A91-1E40-840D-09EDE65E0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85">
              <a:extLst>
                <a:ext uri="{FF2B5EF4-FFF2-40B4-BE49-F238E27FC236}">
                  <a16:creationId xmlns:a16="http://schemas.microsoft.com/office/drawing/2014/main" id="{E03B804C-EF61-0141-A6AB-D81EDA5AC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86">
              <a:extLst>
                <a:ext uri="{FF2B5EF4-FFF2-40B4-BE49-F238E27FC236}">
                  <a16:creationId xmlns:a16="http://schemas.microsoft.com/office/drawing/2014/main" id="{CAB80ED1-EE7D-3843-9750-C6C8C5F8E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87">
              <a:extLst>
                <a:ext uri="{FF2B5EF4-FFF2-40B4-BE49-F238E27FC236}">
                  <a16:creationId xmlns:a16="http://schemas.microsoft.com/office/drawing/2014/main" id="{8BCD1EDB-B320-594D-86D1-7A73424B2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88">
              <a:extLst>
                <a:ext uri="{FF2B5EF4-FFF2-40B4-BE49-F238E27FC236}">
                  <a16:creationId xmlns:a16="http://schemas.microsoft.com/office/drawing/2014/main" id="{A6B97414-A09F-8647-823F-295A0FEF5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89">
              <a:extLst>
                <a:ext uri="{FF2B5EF4-FFF2-40B4-BE49-F238E27FC236}">
                  <a16:creationId xmlns:a16="http://schemas.microsoft.com/office/drawing/2014/main" id="{BA92AD33-EF27-124E-AF6E-9BA5401EC2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98">
              <a:extLst>
                <a:ext uri="{FF2B5EF4-FFF2-40B4-BE49-F238E27FC236}">
                  <a16:creationId xmlns:a16="http://schemas.microsoft.com/office/drawing/2014/main" id="{24B8C792-BD2C-6D48-93EE-D615EF38F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2DA802C3-FC1A-CD8B-69D0-8614D024C9C4}"/>
              </a:ext>
            </a:extLst>
          </p:cNvPr>
          <p:cNvSpPr>
            <a:spLocks noGrp="1"/>
          </p:cNvSpPr>
          <p:nvPr>
            <p:ph type="title"/>
          </p:nvPr>
        </p:nvSpPr>
        <p:spPr>
          <a:xfrm>
            <a:off x="7486648" y="768334"/>
            <a:ext cx="4025901" cy="2866405"/>
          </a:xfrm>
        </p:spPr>
        <p:txBody>
          <a:bodyPr vert="horz" lIns="91440" tIns="45720" rIns="91440" bIns="45720" rtlCol="0" anchor="t">
            <a:normAutofit/>
          </a:bodyPr>
          <a:lstStyle/>
          <a:p>
            <a:pPr>
              <a:lnSpc>
                <a:spcPct val="90000"/>
              </a:lnSpc>
            </a:pPr>
            <a:r>
              <a:rPr lang="en-US" sz="5000" dirty="0"/>
              <a:t>September 2022 Survey </a:t>
            </a:r>
            <a:r>
              <a:rPr lang="en-US" sz="2000" dirty="0"/>
              <a:t>continued</a:t>
            </a:r>
          </a:p>
        </p:txBody>
      </p:sp>
      <p:pic>
        <p:nvPicPr>
          <p:cNvPr id="5" name="Content Placeholder 4" descr="A screenshot of a graph&#10;&#10;Description automatically generated">
            <a:extLst>
              <a:ext uri="{FF2B5EF4-FFF2-40B4-BE49-F238E27FC236}">
                <a16:creationId xmlns:a16="http://schemas.microsoft.com/office/drawing/2014/main" id="{42E3E223-C79F-0A63-CEBC-6E8CC8D490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254" y="55888"/>
            <a:ext cx="7028922" cy="6519325"/>
          </a:xfrm>
          <a:prstGeom prst="rect">
            <a:avLst/>
          </a:prstGeom>
        </p:spPr>
      </p:pic>
      <p:cxnSp>
        <p:nvCxnSpPr>
          <p:cNvPr id="49" name="Straight Connector 48">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86649" y="6087110"/>
            <a:ext cx="413453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6922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B46B8FB-F6A2-5F47-A6CD-A7E17E6927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1388" y="0"/>
            <a:ext cx="5990612" cy="6858001"/>
            <a:chOff x="6201388" y="0"/>
            <a:chExt cx="5990612" cy="6858001"/>
          </a:xfrm>
        </p:grpSpPr>
        <p:sp>
          <p:nvSpPr>
            <p:cNvPr id="11" name="Oval 10">
              <a:extLst>
                <a:ext uri="{FF2B5EF4-FFF2-40B4-BE49-F238E27FC236}">
                  <a16:creationId xmlns:a16="http://schemas.microsoft.com/office/drawing/2014/main" id="{419BDE93-3EC2-4E4D-BC0B-417378F49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46">
              <a:extLst>
                <a:ext uri="{FF2B5EF4-FFF2-40B4-BE49-F238E27FC236}">
                  <a16:creationId xmlns:a16="http://schemas.microsoft.com/office/drawing/2014/main" id="{FE21F82F-1EE5-8240-97F8-387DF0253F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48">
              <a:extLst>
                <a:ext uri="{FF2B5EF4-FFF2-40B4-BE49-F238E27FC236}">
                  <a16:creationId xmlns:a16="http://schemas.microsoft.com/office/drawing/2014/main" id="{AE1903E3-6B5F-6B4C-9A1F-62628A050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Oval 13">
              <a:extLst>
                <a:ext uri="{FF2B5EF4-FFF2-40B4-BE49-F238E27FC236}">
                  <a16:creationId xmlns:a16="http://schemas.microsoft.com/office/drawing/2014/main" id="{F7C55863-3B37-0743-B001-1A970033F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32B4C24-3A58-924C-B79A-D961EF7C2C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1EF52E0-D2CF-544F-93A6-4D7B45A048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63">
              <a:extLst>
                <a:ext uri="{FF2B5EF4-FFF2-40B4-BE49-F238E27FC236}">
                  <a16:creationId xmlns:a16="http://schemas.microsoft.com/office/drawing/2014/main" id="{6966CFE5-1C8C-2E4F-9B2D-A8438F5A5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64">
              <a:extLst>
                <a:ext uri="{FF2B5EF4-FFF2-40B4-BE49-F238E27FC236}">
                  <a16:creationId xmlns:a16="http://schemas.microsoft.com/office/drawing/2014/main" id="{9FD29EF3-A5B2-554A-A307-6BE1BCE8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Oval 18">
              <a:extLst>
                <a:ext uri="{FF2B5EF4-FFF2-40B4-BE49-F238E27FC236}">
                  <a16:creationId xmlns:a16="http://schemas.microsoft.com/office/drawing/2014/main" id="{AC1ECAD8-0CF2-934D-AA1E-C108208CD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B14DED1-3A58-8C4D-902E-2A9F34043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5D65157-5719-0341-A807-A8956595F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7F23F74-B777-2A4C-8EF9-E798880D5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70">
              <a:extLst>
                <a:ext uri="{FF2B5EF4-FFF2-40B4-BE49-F238E27FC236}">
                  <a16:creationId xmlns:a16="http://schemas.microsoft.com/office/drawing/2014/main" id="{E3B9A050-0AE1-1D4B-A2AC-6EEF64B10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71">
              <a:extLst>
                <a:ext uri="{FF2B5EF4-FFF2-40B4-BE49-F238E27FC236}">
                  <a16:creationId xmlns:a16="http://schemas.microsoft.com/office/drawing/2014/main" id="{C424FE38-F803-8D47-BF56-1B18EC2B1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E37187F2-9212-0641-97D0-1ACD50B74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60C651-2AC4-564E-BEAA-AB7FAFE7F7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8B0A1B8-5BA3-3548-9511-B4904D052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75">
              <a:extLst>
                <a:ext uri="{FF2B5EF4-FFF2-40B4-BE49-F238E27FC236}">
                  <a16:creationId xmlns:a16="http://schemas.microsoft.com/office/drawing/2014/main" id="{424CD779-EE9A-214D-9488-767327E37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76">
              <a:extLst>
                <a:ext uri="{FF2B5EF4-FFF2-40B4-BE49-F238E27FC236}">
                  <a16:creationId xmlns:a16="http://schemas.microsoft.com/office/drawing/2014/main" id="{630D08C6-9EFB-8540-875F-2A55DED2A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77">
              <a:extLst>
                <a:ext uri="{FF2B5EF4-FFF2-40B4-BE49-F238E27FC236}">
                  <a16:creationId xmlns:a16="http://schemas.microsoft.com/office/drawing/2014/main" id="{D7E8DA86-1294-4641-9C52-6E1531506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78">
              <a:extLst>
                <a:ext uri="{FF2B5EF4-FFF2-40B4-BE49-F238E27FC236}">
                  <a16:creationId xmlns:a16="http://schemas.microsoft.com/office/drawing/2014/main" id="{011063C9-2A43-3348-A018-F27FACAA77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79">
              <a:extLst>
                <a:ext uri="{FF2B5EF4-FFF2-40B4-BE49-F238E27FC236}">
                  <a16:creationId xmlns:a16="http://schemas.microsoft.com/office/drawing/2014/main" id="{EE85C7DE-D965-244F-BD95-3A05FF4AA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80">
              <a:extLst>
                <a:ext uri="{FF2B5EF4-FFF2-40B4-BE49-F238E27FC236}">
                  <a16:creationId xmlns:a16="http://schemas.microsoft.com/office/drawing/2014/main" id="{315A1389-149A-3342-A863-637D42FDB2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81">
              <a:extLst>
                <a:ext uri="{FF2B5EF4-FFF2-40B4-BE49-F238E27FC236}">
                  <a16:creationId xmlns:a16="http://schemas.microsoft.com/office/drawing/2014/main" id="{B149CC6F-B6C6-BE46-B451-1BF7D47A8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36" name="Straight Connector 35">
            <a:extLst>
              <a:ext uri="{FF2B5EF4-FFF2-40B4-BE49-F238E27FC236}">
                <a16:creationId xmlns:a16="http://schemas.microsoft.com/office/drawing/2014/main" id="{D33A3282-0389-C547-8CA6-7F3E7F27B3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38" name="Rectangle 37">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26C321DA-1EDE-3E4B-8B73-6477B2C6D0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1" name="Oval 40">
              <a:extLst>
                <a:ext uri="{FF2B5EF4-FFF2-40B4-BE49-F238E27FC236}">
                  <a16:creationId xmlns:a16="http://schemas.microsoft.com/office/drawing/2014/main" id="{DC13524B-3A91-1E40-840D-09EDE65E0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85">
              <a:extLst>
                <a:ext uri="{FF2B5EF4-FFF2-40B4-BE49-F238E27FC236}">
                  <a16:creationId xmlns:a16="http://schemas.microsoft.com/office/drawing/2014/main" id="{E03B804C-EF61-0141-A6AB-D81EDA5AC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86">
              <a:extLst>
                <a:ext uri="{FF2B5EF4-FFF2-40B4-BE49-F238E27FC236}">
                  <a16:creationId xmlns:a16="http://schemas.microsoft.com/office/drawing/2014/main" id="{CAB80ED1-EE7D-3843-9750-C6C8C5F8E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87">
              <a:extLst>
                <a:ext uri="{FF2B5EF4-FFF2-40B4-BE49-F238E27FC236}">
                  <a16:creationId xmlns:a16="http://schemas.microsoft.com/office/drawing/2014/main" id="{8BCD1EDB-B320-594D-86D1-7A73424B2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88">
              <a:extLst>
                <a:ext uri="{FF2B5EF4-FFF2-40B4-BE49-F238E27FC236}">
                  <a16:creationId xmlns:a16="http://schemas.microsoft.com/office/drawing/2014/main" id="{A6B97414-A09F-8647-823F-295A0FEF5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89">
              <a:extLst>
                <a:ext uri="{FF2B5EF4-FFF2-40B4-BE49-F238E27FC236}">
                  <a16:creationId xmlns:a16="http://schemas.microsoft.com/office/drawing/2014/main" id="{BA92AD33-EF27-124E-AF6E-9BA5401EC2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98">
              <a:extLst>
                <a:ext uri="{FF2B5EF4-FFF2-40B4-BE49-F238E27FC236}">
                  <a16:creationId xmlns:a16="http://schemas.microsoft.com/office/drawing/2014/main" id="{24B8C792-BD2C-6D48-93EE-D615EF38F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5981A2E-04A2-8D12-7320-158C620CDF06}"/>
              </a:ext>
            </a:extLst>
          </p:cNvPr>
          <p:cNvSpPr>
            <a:spLocks noGrp="1"/>
          </p:cNvSpPr>
          <p:nvPr>
            <p:ph type="title"/>
          </p:nvPr>
        </p:nvSpPr>
        <p:spPr>
          <a:xfrm>
            <a:off x="7486648" y="768334"/>
            <a:ext cx="4025901" cy="2866405"/>
          </a:xfrm>
        </p:spPr>
        <p:txBody>
          <a:bodyPr vert="horz" lIns="91440" tIns="45720" rIns="91440" bIns="45720" rtlCol="0" anchor="t">
            <a:normAutofit/>
          </a:bodyPr>
          <a:lstStyle/>
          <a:p>
            <a:r>
              <a:rPr lang="en-US" sz="5400" dirty="0"/>
              <a:t>September 2022 Survey </a:t>
            </a:r>
            <a:r>
              <a:rPr lang="en-US" sz="2000" dirty="0"/>
              <a:t>continued</a:t>
            </a:r>
            <a:endParaRPr lang="en-US" sz="5400" dirty="0"/>
          </a:p>
        </p:txBody>
      </p:sp>
      <p:pic>
        <p:nvPicPr>
          <p:cNvPr id="5" name="Content Placeholder 4" descr="A graph of a number of people with their names&#10;&#10;Description automatically generated with medium confidence">
            <a:extLst>
              <a:ext uri="{FF2B5EF4-FFF2-40B4-BE49-F238E27FC236}">
                <a16:creationId xmlns:a16="http://schemas.microsoft.com/office/drawing/2014/main" id="{02192299-87FE-8694-31F8-D3EDBA25E4F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705" b="2"/>
          <a:stretch/>
        </p:blipFill>
        <p:spPr>
          <a:xfrm>
            <a:off x="1" y="1"/>
            <a:ext cx="6914058" cy="6857999"/>
          </a:xfrm>
          <a:prstGeom prst="rect">
            <a:avLst/>
          </a:prstGeom>
        </p:spPr>
      </p:pic>
      <p:cxnSp>
        <p:nvCxnSpPr>
          <p:cNvPr id="49" name="Straight Connector 48">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86649" y="6087110"/>
            <a:ext cx="413453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721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B46B8FB-F6A2-5F47-A6CD-A7E17E6927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1388" y="0"/>
            <a:ext cx="5990612" cy="6858001"/>
            <a:chOff x="6201388" y="0"/>
            <a:chExt cx="5990612" cy="6858001"/>
          </a:xfrm>
        </p:grpSpPr>
        <p:sp>
          <p:nvSpPr>
            <p:cNvPr id="8" name="Oval 7">
              <a:extLst>
                <a:ext uri="{FF2B5EF4-FFF2-40B4-BE49-F238E27FC236}">
                  <a16:creationId xmlns:a16="http://schemas.microsoft.com/office/drawing/2014/main" id="{419BDE93-3EC2-4E4D-BC0B-417378F49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46">
              <a:extLst>
                <a:ext uri="{FF2B5EF4-FFF2-40B4-BE49-F238E27FC236}">
                  <a16:creationId xmlns:a16="http://schemas.microsoft.com/office/drawing/2014/main" id="{FE21F82F-1EE5-8240-97F8-387DF0253F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48">
              <a:extLst>
                <a:ext uri="{FF2B5EF4-FFF2-40B4-BE49-F238E27FC236}">
                  <a16:creationId xmlns:a16="http://schemas.microsoft.com/office/drawing/2014/main" id="{AE1903E3-6B5F-6B4C-9A1F-62628A050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Oval 36">
              <a:extLst>
                <a:ext uri="{FF2B5EF4-FFF2-40B4-BE49-F238E27FC236}">
                  <a16:creationId xmlns:a16="http://schemas.microsoft.com/office/drawing/2014/main" id="{F7C55863-3B37-0743-B001-1A970033F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32B4C24-3A58-924C-B79A-D961EF7C2C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1EF52E0-D2CF-544F-93A6-4D7B45A048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63">
              <a:extLst>
                <a:ext uri="{FF2B5EF4-FFF2-40B4-BE49-F238E27FC236}">
                  <a16:creationId xmlns:a16="http://schemas.microsoft.com/office/drawing/2014/main" id="{6966CFE5-1C8C-2E4F-9B2D-A8438F5A5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64">
              <a:extLst>
                <a:ext uri="{FF2B5EF4-FFF2-40B4-BE49-F238E27FC236}">
                  <a16:creationId xmlns:a16="http://schemas.microsoft.com/office/drawing/2014/main" id="{9FD29EF3-A5B2-554A-A307-6BE1BCE8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Oval 51">
              <a:extLst>
                <a:ext uri="{FF2B5EF4-FFF2-40B4-BE49-F238E27FC236}">
                  <a16:creationId xmlns:a16="http://schemas.microsoft.com/office/drawing/2014/main" id="{AC1ECAD8-0CF2-934D-AA1E-C108208CD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DB14DED1-3A58-8C4D-902E-2A9F34043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65D65157-5719-0341-A807-A8956595F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A7F23F74-B777-2A4C-8EF9-E798880D5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70">
              <a:extLst>
                <a:ext uri="{FF2B5EF4-FFF2-40B4-BE49-F238E27FC236}">
                  <a16:creationId xmlns:a16="http://schemas.microsoft.com/office/drawing/2014/main" id="{E3B9A050-0AE1-1D4B-A2AC-6EEF64B10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71">
              <a:extLst>
                <a:ext uri="{FF2B5EF4-FFF2-40B4-BE49-F238E27FC236}">
                  <a16:creationId xmlns:a16="http://schemas.microsoft.com/office/drawing/2014/main" id="{C424FE38-F803-8D47-BF56-1B18EC2B1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Oval 57">
              <a:extLst>
                <a:ext uri="{FF2B5EF4-FFF2-40B4-BE49-F238E27FC236}">
                  <a16:creationId xmlns:a16="http://schemas.microsoft.com/office/drawing/2014/main" id="{E37187F2-9212-0641-97D0-1ACD50B74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C760C651-2AC4-564E-BEAA-AB7FAFE7F7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58B0A1B8-5BA3-3548-9511-B4904D052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75">
              <a:extLst>
                <a:ext uri="{FF2B5EF4-FFF2-40B4-BE49-F238E27FC236}">
                  <a16:creationId xmlns:a16="http://schemas.microsoft.com/office/drawing/2014/main" id="{424CD779-EE9A-214D-9488-767327E37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76">
              <a:extLst>
                <a:ext uri="{FF2B5EF4-FFF2-40B4-BE49-F238E27FC236}">
                  <a16:creationId xmlns:a16="http://schemas.microsoft.com/office/drawing/2014/main" id="{630D08C6-9EFB-8540-875F-2A55DED2A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77">
              <a:extLst>
                <a:ext uri="{FF2B5EF4-FFF2-40B4-BE49-F238E27FC236}">
                  <a16:creationId xmlns:a16="http://schemas.microsoft.com/office/drawing/2014/main" id="{D7E8DA86-1294-4641-9C52-6E1531506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78">
              <a:extLst>
                <a:ext uri="{FF2B5EF4-FFF2-40B4-BE49-F238E27FC236}">
                  <a16:creationId xmlns:a16="http://schemas.microsoft.com/office/drawing/2014/main" id="{011063C9-2A43-3348-A018-F27FACAA77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79">
              <a:extLst>
                <a:ext uri="{FF2B5EF4-FFF2-40B4-BE49-F238E27FC236}">
                  <a16:creationId xmlns:a16="http://schemas.microsoft.com/office/drawing/2014/main" id="{EE85C7DE-D965-244F-BD95-3A05FF4AA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6" name="Freeform 80">
              <a:extLst>
                <a:ext uri="{FF2B5EF4-FFF2-40B4-BE49-F238E27FC236}">
                  <a16:creationId xmlns:a16="http://schemas.microsoft.com/office/drawing/2014/main" id="{315A1389-149A-3342-A863-637D42FDB2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Freeform 81">
              <a:extLst>
                <a:ext uri="{FF2B5EF4-FFF2-40B4-BE49-F238E27FC236}">
                  <a16:creationId xmlns:a16="http://schemas.microsoft.com/office/drawing/2014/main" id="{B149CC6F-B6C6-BE46-B451-1BF7D47A8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68" name="Straight Connector 67">
            <a:extLst>
              <a:ext uri="{FF2B5EF4-FFF2-40B4-BE49-F238E27FC236}">
                <a16:creationId xmlns:a16="http://schemas.microsoft.com/office/drawing/2014/main" id="{D33A3282-0389-C547-8CA6-7F3E7F27B3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69" name="Rectangle 68">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AAA27B-5342-2E8B-993C-57E397255CEB}"/>
              </a:ext>
            </a:extLst>
          </p:cNvPr>
          <p:cNvSpPr>
            <a:spLocks noGrp="1"/>
          </p:cNvSpPr>
          <p:nvPr>
            <p:ph type="title"/>
          </p:nvPr>
        </p:nvSpPr>
        <p:spPr>
          <a:xfrm>
            <a:off x="565150" y="768334"/>
            <a:ext cx="4134537" cy="2866405"/>
          </a:xfrm>
        </p:spPr>
        <p:txBody>
          <a:bodyPr vert="horz" lIns="91440" tIns="45720" rIns="91440" bIns="45720" rtlCol="0" anchor="t">
            <a:normAutofit/>
          </a:bodyPr>
          <a:lstStyle/>
          <a:p>
            <a:r>
              <a:rPr lang="en-US" sz="5400" dirty="0"/>
              <a:t>September 2022 Survey </a:t>
            </a:r>
            <a:r>
              <a:rPr lang="en-US" sz="2000" dirty="0"/>
              <a:t>continued</a:t>
            </a:r>
            <a:endParaRPr lang="en-US" sz="5400" dirty="0"/>
          </a:p>
        </p:txBody>
      </p:sp>
      <p:grpSp>
        <p:nvGrpSpPr>
          <p:cNvPr id="70" name="Group 69">
            <a:extLst>
              <a:ext uri="{FF2B5EF4-FFF2-40B4-BE49-F238E27FC236}">
                <a16:creationId xmlns:a16="http://schemas.microsoft.com/office/drawing/2014/main" id="{665B630C-8A26-BF40-AD00-AAAB3F8DFB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71" name="Freeform 85">
              <a:extLst>
                <a:ext uri="{FF2B5EF4-FFF2-40B4-BE49-F238E27FC236}">
                  <a16:creationId xmlns:a16="http://schemas.microsoft.com/office/drawing/2014/main" id="{47332152-49D9-5F42-9522-9424EDC706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87">
              <a:extLst>
                <a:ext uri="{FF2B5EF4-FFF2-40B4-BE49-F238E27FC236}">
                  <a16:creationId xmlns:a16="http://schemas.microsoft.com/office/drawing/2014/main" id="{60C97C94-6942-C048-8F6F-55E05CBA1A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89">
              <a:extLst>
                <a:ext uri="{FF2B5EF4-FFF2-40B4-BE49-F238E27FC236}">
                  <a16:creationId xmlns:a16="http://schemas.microsoft.com/office/drawing/2014/main" id="{BD92967A-BFB2-E441-AC07-5997DDDD5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Freeform 100">
              <a:extLst>
                <a:ext uri="{FF2B5EF4-FFF2-40B4-BE49-F238E27FC236}">
                  <a16:creationId xmlns:a16="http://schemas.microsoft.com/office/drawing/2014/main" id="{DC25488D-5181-EC40-A6AC-862FC3787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75" name="Straight Connector 7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413453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screenshot of a graph&#10;&#10;Description automatically generated">
            <a:extLst>
              <a:ext uri="{FF2B5EF4-FFF2-40B4-BE49-F238E27FC236}">
                <a16:creationId xmlns:a16="http://schemas.microsoft.com/office/drawing/2014/main" id="{79D6547D-3984-5950-C079-EF9F07B701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35951" y="-63125"/>
            <a:ext cx="6872120" cy="7004838"/>
          </a:xfrm>
          <a:prstGeom prst="rect">
            <a:avLst/>
          </a:prstGeom>
        </p:spPr>
      </p:pic>
    </p:spTree>
    <p:extLst>
      <p:ext uri="{BB962C8B-B14F-4D97-AF65-F5344CB8AC3E}">
        <p14:creationId xmlns:p14="http://schemas.microsoft.com/office/powerpoint/2010/main" val="3776492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85004-5A99-574B-DACE-7BDDE8D271EC}"/>
              </a:ext>
            </a:extLst>
          </p:cNvPr>
          <p:cNvSpPr>
            <a:spLocks noGrp="1"/>
          </p:cNvSpPr>
          <p:nvPr>
            <p:ph type="title"/>
          </p:nvPr>
        </p:nvSpPr>
        <p:spPr>
          <a:xfrm>
            <a:off x="790530" y="275053"/>
            <a:ext cx="7335835" cy="1268984"/>
          </a:xfrm>
        </p:spPr>
        <p:txBody>
          <a:bodyPr/>
          <a:lstStyle/>
          <a:p>
            <a:r>
              <a:rPr lang="en-US" dirty="0"/>
              <a:t>September 2022 Survey </a:t>
            </a:r>
            <a:r>
              <a:rPr lang="en-US" sz="2000" dirty="0"/>
              <a:t>continued</a:t>
            </a:r>
            <a:endParaRPr lang="en-US" dirty="0"/>
          </a:p>
        </p:txBody>
      </p:sp>
      <p:pic>
        <p:nvPicPr>
          <p:cNvPr id="5" name="Content Placeholder 4" descr="A graph with blue and white text&#10;&#10;Description automatically generated">
            <a:extLst>
              <a:ext uri="{FF2B5EF4-FFF2-40B4-BE49-F238E27FC236}">
                <a16:creationId xmlns:a16="http://schemas.microsoft.com/office/drawing/2014/main" id="{492380B0-6455-4B18-D9D4-8AA0409951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0238" y="1571233"/>
            <a:ext cx="9451523" cy="5286767"/>
          </a:xfrm>
        </p:spPr>
      </p:pic>
    </p:spTree>
    <p:extLst>
      <p:ext uri="{BB962C8B-B14F-4D97-AF65-F5344CB8AC3E}">
        <p14:creationId xmlns:p14="http://schemas.microsoft.com/office/powerpoint/2010/main" val="2609425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hand holding a light bulb">
            <a:extLst>
              <a:ext uri="{FF2B5EF4-FFF2-40B4-BE49-F238E27FC236}">
                <a16:creationId xmlns:a16="http://schemas.microsoft.com/office/drawing/2014/main" id="{8A339E27-14D0-5E77-9E91-B62513A7146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978" b="7752"/>
          <a:stretch/>
        </p:blipFill>
        <p:spPr>
          <a:xfrm>
            <a:off x="20" y="1"/>
            <a:ext cx="12191980" cy="6857999"/>
          </a:xfrm>
          <a:prstGeom prst="rect">
            <a:avLst/>
          </a:prstGeom>
        </p:spPr>
      </p:pic>
      <p:sp>
        <p:nvSpPr>
          <p:cNvPr id="50" name="Rectangle">
            <a:extLst>
              <a:ext uri="{FF2B5EF4-FFF2-40B4-BE49-F238E27FC236}">
                <a16:creationId xmlns:a16="http://schemas.microsoft.com/office/drawing/2014/main" id="{B4F75AE3-A3AC-DE4C-98FE-EC9DC3BF8D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28393"/>
            <a:ext cx="6155707" cy="3601213"/>
          </a:xfrm>
          <a:prstGeom prst="rect">
            <a:avLst/>
          </a:prstGeom>
          <a:gradFill flip="none" rotWithShape="1">
            <a:gsLst>
              <a:gs pos="31000">
                <a:schemeClr val="bg1">
                  <a:alpha val="80000"/>
                </a:schemeClr>
              </a:gs>
              <a:gs pos="0">
                <a:schemeClr val="bg1"/>
              </a:gs>
              <a:gs pos="100000">
                <a:schemeClr val="bg1">
                  <a:alpha val="34000"/>
                </a:schemeClr>
              </a:gs>
            </a:gsLst>
            <a:path path="circle">
              <a:fillToRect r="100000" b="100000"/>
            </a:path>
            <a:tileRect l="-100000" t="-100000"/>
          </a:gradFill>
          <a:ln w="12700">
            <a:miter lim="400000"/>
          </a:ln>
        </p:spPr>
        <p:txBody>
          <a:bodyPr lIns="50800" tIns="50800" rIns="50800" bIns="50800" anchor="ctr"/>
          <a:lstStyle/>
          <a:p>
            <a:pPr algn="ctr"/>
            <a:endParaRPr sz="2600" cap="all" dirty="0">
              <a:solidFill>
                <a:srgbClr val="FFFFFF"/>
              </a:solidFill>
              <a:sym typeface="Avenir Next"/>
            </a:endParaRPr>
          </a:p>
        </p:txBody>
      </p:sp>
      <p:sp>
        <p:nvSpPr>
          <p:cNvPr id="2" name="Title 1">
            <a:extLst>
              <a:ext uri="{FF2B5EF4-FFF2-40B4-BE49-F238E27FC236}">
                <a16:creationId xmlns:a16="http://schemas.microsoft.com/office/drawing/2014/main" id="{1CFA64E5-48BC-86E9-1A54-E5D3FF15C6E2}"/>
              </a:ext>
            </a:extLst>
          </p:cNvPr>
          <p:cNvSpPr>
            <a:spLocks noGrp="1"/>
          </p:cNvSpPr>
          <p:nvPr>
            <p:ph type="ctrTitle"/>
          </p:nvPr>
        </p:nvSpPr>
        <p:spPr>
          <a:xfrm>
            <a:off x="690651" y="2446504"/>
            <a:ext cx="5022050" cy="1718589"/>
          </a:xfrm>
        </p:spPr>
        <p:txBody>
          <a:bodyPr>
            <a:normAutofit/>
          </a:bodyPr>
          <a:lstStyle/>
          <a:p>
            <a:pPr>
              <a:lnSpc>
                <a:spcPct val="90000"/>
              </a:lnSpc>
            </a:pPr>
            <a:r>
              <a:rPr lang="en-US" sz="3800" dirty="0"/>
              <a:t>Recommendations</a:t>
            </a:r>
          </a:p>
        </p:txBody>
      </p:sp>
      <p:grpSp>
        <p:nvGrpSpPr>
          <p:cNvPr id="51" name="Group 50">
            <a:extLst>
              <a:ext uri="{FF2B5EF4-FFF2-40B4-BE49-F238E27FC236}">
                <a16:creationId xmlns:a16="http://schemas.microsoft.com/office/drawing/2014/main" id="{44406D7A-DB1A-D940-8AD1-93FAF9DD71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17" name="Freeform 40">
              <a:extLst>
                <a:ext uri="{FF2B5EF4-FFF2-40B4-BE49-F238E27FC236}">
                  <a16:creationId xmlns:a16="http://schemas.microsoft.com/office/drawing/2014/main" id="{D0F85DF7-431B-BE45-B932-0E22FC3F8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41">
              <a:extLst>
                <a:ext uri="{FF2B5EF4-FFF2-40B4-BE49-F238E27FC236}">
                  <a16:creationId xmlns:a16="http://schemas.microsoft.com/office/drawing/2014/main" id="{BEA0AA89-2965-2A44-B84E-51C748B2D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42">
              <a:extLst>
                <a:ext uri="{FF2B5EF4-FFF2-40B4-BE49-F238E27FC236}">
                  <a16:creationId xmlns:a16="http://schemas.microsoft.com/office/drawing/2014/main" id="{7EC47259-887A-FD48-989C-42BC5A3C98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43">
              <a:extLst>
                <a:ext uri="{FF2B5EF4-FFF2-40B4-BE49-F238E27FC236}">
                  <a16:creationId xmlns:a16="http://schemas.microsoft.com/office/drawing/2014/main" id="{16E261C3-18BE-934F-8A2B-59BE70AE2F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44">
              <a:extLst>
                <a:ext uri="{FF2B5EF4-FFF2-40B4-BE49-F238E27FC236}">
                  <a16:creationId xmlns:a16="http://schemas.microsoft.com/office/drawing/2014/main" id="{35A2267B-0862-A24E-87D2-6CE5187CF9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45">
              <a:extLst>
                <a:ext uri="{FF2B5EF4-FFF2-40B4-BE49-F238E27FC236}">
                  <a16:creationId xmlns:a16="http://schemas.microsoft.com/office/drawing/2014/main" id="{A404A0DE-A076-8C4E-B8D4-EBC9453377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3">
              <a:extLst>
                <a:ext uri="{FF2B5EF4-FFF2-40B4-BE49-F238E27FC236}">
                  <a16:creationId xmlns:a16="http://schemas.microsoft.com/office/drawing/2014/main" id="{9EED6D73-C275-3347-BB66-C839642572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8784501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E4F1C-0110-AD11-07A8-DC1B3AF1D722}"/>
              </a:ext>
            </a:extLst>
          </p:cNvPr>
          <p:cNvSpPr>
            <a:spLocks noGrp="1"/>
          </p:cNvSpPr>
          <p:nvPr>
            <p:ph type="title"/>
          </p:nvPr>
        </p:nvSpPr>
        <p:spPr>
          <a:xfrm>
            <a:off x="457945" y="297925"/>
            <a:ext cx="8812179" cy="1493038"/>
          </a:xfrm>
        </p:spPr>
        <p:txBody>
          <a:bodyPr>
            <a:normAutofit fontScale="90000"/>
          </a:bodyPr>
          <a:lstStyle/>
          <a:p>
            <a:pPr marL="0" marR="0">
              <a:lnSpc>
                <a:spcPct val="107000"/>
              </a:lnSpc>
              <a:spcBef>
                <a:spcPts val="0"/>
              </a:spcBef>
              <a:spcAft>
                <a:spcPts val="80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Change the Goods and Services Definition to Improve HCBS Services</a:t>
            </a:r>
            <a:br>
              <a:rPr lang="en-US" sz="40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1D887E39-D78E-62EB-37FD-8A70707FDD22}"/>
              </a:ext>
            </a:extLst>
          </p:cNvPr>
          <p:cNvSpPr>
            <a:spLocks noGrp="1"/>
          </p:cNvSpPr>
          <p:nvPr>
            <p:ph idx="1"/>
          </p:nvPr>
        </p:nvSpPr>
        <p:spPr>
          <a:xfrm>
            <a:off x="457945" y="2153710"/>
            <a:ext cx="7335835" cy="3601212"/>
          </a:xfrm>
        </p:spPr>
        <p:txBody>
          <a:bodyPr/>
          <a:lstStyle/>
          <a:p>
            <a:r>
              <a:rPr lang="en-US" dirty="0"/>
              <a:t>In the HAB Waiver application, BPHASA improved the definition of Goods and Services and expanded its use.</a:t>
            </a:r>
          </a:p>
          <a:p>
            <a:endParaRPr lang="en-US" dirty="0"/>
          </a:p>
          <a:p>
            <a:r>
              <a:rPr lang="en-US" dirty="0"/>
              <a:t>BPHASA needs to make Goods and Services available to all people using services through the waivers and the 1915(i) State Plan Amendment.</a:t>
            </a:r>
          </a:p>
        </p:txBody>
      </p:sp>
      <p:pic>
        <p:nvPicPr>
          <p:cNvPr id="7" name="Picture 6" descr="A sign with a couple of people and a cart&#10;&#10;Description automatically generated">
            <a:extLst>
              <a:ext uri="{FF2B5EF4-FFF2-40B4-BE49-F238E27FC236}">
                <a16:creationId xmlns:a16="http://schemas.microsoft.com/office/drawing/2014/main" id="{48A8B693-33D5-5AD5-F6C2-4841729F669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90127" y="1992795"/>
            <a:ext cx="4445000" cy="3429000"/>
          </a:xfrm>
          <a:prstGeom prst="rect">
            <a:avLst/>
          </a:prstGeom>
        </p:spPr>
      </p:pic>
    </p:spTree>
    <p:extLst>
      <p:ext uri="{BB962C8B-B14F-4D97-AF65-F5344CB8AC3E}">
        <p14:creationId xmlns:p14="http://schemas.microsoft.com/office/powerpoint/2010/main" val="920479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A00BDF4-7643-A942-A588-F24E4E09AA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12" name="Freeform 32">
              <a:extLst>
                <a:ext uri="{FF2B5EF4-FFF2-40B4-BE49-F238E27FC236}">
                  <a16:creationId xmlns:a16="http://schemas.microsoft.com/office/drawing/2014/main" id="{90B25A21-16B9-8D47-928B-2367A0B8C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34">
              <a:extLst>
                <a:ext uri="{FF2B5EF4-FFF2-40B4-BE49-F238E27FC236}">
                  <a16:creationId xmlns:a16="http://schemas.microsoft.com/office/drawing/2014/main" id="{E5E64190-3AC0-0A48-9917-5FAE935A85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47">
              <a:extLst>
                <a:ext uri="{FF2B5EF4-FFF2-40B4-BE49-F238E27FC236}">
                  <a16:creationId xmlns:a16="http://schemas.microsoft.com/office/drawing/2014/main" id="{AE71CDB8-B430-F14E-99C8-E6AAB8E21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48">
              <a:extLst>
                <a:ext uri="{FF2B5EF4-FFF2-40B4-BE49-F238E27FC236}">
                  <a16:creationId xmlns:a16="http://schemas.microsoft.com/office/drawing/2014/main" id="{DCA37B0A-FCCC-7642-B70D-56AD50049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24C52DA8-B4FF-819A-9E20-DDCD32FDE98F}"/>
              </a:ext>
            </a:extLst>
          </p:cNvPr>
          <p:cNvSpPr>
            <a:spLocks noGrp="1"/>
          </p:cNvSpPr>
          <p:nvPr>
            <p:ph type="title"/>
          </p:nvPr>
        </p:nvSpPr>
        <p:spPr>
          <a:xfrm>
            <a:off x="5020040" y="325415"/>
            <a:ext cx="6400999" cy="1268984"/>
          </a:xfrm>
        </p:spPr>
        <p:txBody>
          <a:bodyPr>
            <a:noAutofit/>
          </a:bodyPr>
          <a:lstStyle/>
          <a:p>
            <a:pPr marL="0" marR="0">
              <a:lnSpc>
                <a:spcPct val="90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Budget Flexibility – “If you don’t use money, you should be able to put it toward something else.” </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endParaRPr lang="en-US" sz="3200" dirty="0"/>
          </a:p>
        </p:txBody>
      </p:sp>
      <p:sp>
        <p:nvSpPr>
          <p:cNvPr id="3" name="Content Placeholder 2">
            <a:extLst>
              <a:ext uri="{FF2B5EF4-FFF2-40B4-BE49-F238E27FC236}">
                <a16:creationId xmlns:a16="http://schemas.microsoft.com/office/drawing/2014/main" id="{31C20607-285F-7EF1-2A2D-F107198D719D}"/>
              </a:ext>
            </a:extLst>
          </p:cNvPr>
          <p:cNvSpPr>
            <a:spLocks noGrp="1"/>
          </p:cNvSpPr>
          <p:nvPr>
            <p:ph idx="1"/>
          </p:nvPr>
        </p:nvSpPr>
        <p:spPr>
          <a:xfrm>
            <a:off x="5224243" y="2160016"/>
            <a:ext cx="6400999" cy="3601212"/>
          </a:xfrm>
        </p:spPr>
        <p:txBody>
          <a:bodyPr>
            <a:normAutofit/>
          </a:bodyPr>
          <a:lstStyle/>
          <a:p>
            <a:pPr>
              <a:lnSpc>
                <a:spcPct val="90000"/>
              </a:lnSpc>
            </a:pPr>
            <a:r>
              <a:rPr lang="en-US" sz="2200" dirty="0">
                <a:effectLst/>
                <a:latin typeface="Calibri" panose="020F0502020204030204" pitchFamily="34" charset="0"/>
                <a:ea typeface="Calibri" panose="020F0502020204030204" pitchFamily="34" charset="0"/>
                <a:cs typeface="Times New Roman" panose="02020603050405020304" pitchFamily="18" charset="0"/>
              </a:rPr>
              <a:t>Any reductions in budgets must be because of a reduced need according to the person served.</a:t>
            </a:r>
          </a:p>
          <a:p>
            <a:pPr marL="0" indent="0">
              <a:lnSpc>
                <a:spcPct val="90000"/>
              </a:lnSpc>
              <a:buNone/>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r>
              <a:rPr lang="en-US" sz="2200" dirty="0">
                <a:effectLst/>
                <a:latin typeface="Calibri" panose="020F0502020204030204" pitchFamily="34" charset="0"/>
                <a:ea typeface="Calibri" panose="020F0502020204030204" pitchFamily="34" charset="0"/>
                <a:cs typeface="Times New Roman" panose="02020603050405020304" pitchFamily="18" charset="0"/>
              </a:rPr>
              <a:t>Proof of the Self-Directed Agreement and informed consent is needed in addition to a signature on the Individual Plan of Service. </a:t>
            </a:r>
          </a:p>
          <a:p>
            <a:pPr>
              <a:lnSpc>
                <a:spcPct val="90000"/>
              </a:lnSpc>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r>
              <a:rPr lang="en-US" sz="2200" dirty="0">
                <a:latin typeface="Calibri" panose="020F0502020204030204" pitchFamily="34" charset="0"/>
                <a:ea typeface="Calibri" panose="020F0502020204030204" pitchFamily="34" charset="0"/>
                <a:cs typeface="Times New Roman" panose="02020603050405020304" pitchFamily="18" charset="0"/>
              </a:rPr>
              <a:t>E</a:t>
            </a:r>
            <a:r>
              <a:rPr lang="en-US" sz="2200" dirty="0">
                <a:effectLst/>
                <a:latin typeface="Calibri" panose="020F0502020204030204" pitchFamily="34" charset="0"/>
                <a:ea typeface="Calibri" panose="020F0502020204030204" pitchFamily="34" charset="0"/>
                <a:cs typeface="Times New Roman" panose="02020603050405020304" pitchFamily="18" charset="0"/>
              </a:rPr>
              <a:t>nforcement of existing process, rules, etc. (informed consent, agreement) would help address this.</a:t>
            </a:r>
          </a:p>
          <a:p>
            <a:pPr>
              <a:lnSpc>
                <a:spcPct val="90000"/>
              </a:lnSpc>
            </a:pPr>
            <a:endParaRPr lang="en-US" sz="2200" dirty="0"/>
          </a:p>
        </p:txBody>
      </p:sp>
      <p:pic>
        <p:nvPicPr>
          <p:cNvPr id="5" name="Picture 4" descr="Light bulb on yellow background with sketched light beams and cord">
            <a:extLst>
              <a:ext uri="{FF2B5EF4-FFF2-40B4-BE49-F238E27FC236}">
                <a16:creationId xmlns:a16="http://schemas.microsoft.com/office/drawing/2014/main" id="{B2C7F5B4-B84C-DC9C-0166-728E022096C2}"/>
              </a:ext>
            </a:extLst>
          </p:cNvPr>
          <p:cNvPicPr>
            <a:picLocks noChangeAspect="1"/>
          </p:cNvPicPr>
          <p:nvPr/>
        </p:nvPicPr>
        <p:blipFill rotWithShape="1">
          <a:blip r:embed="rId2"/>
          <a:srcRect l="51246" r="6988"/>
          <a:stretch/>
        </p:blipFill>
        <p:spPr>
          <a:xfrm>
            <a:off x="20" y="1"/>
            <a:ext cx="4657325" cy="6857999"/>
          </a:xfrm>
          <a:prstGeom prst="rect">
            <a:avLst/>
          </a:prstGeom>
        </p:spPr>
      </p:pic>
      <p:cxnSp>
        <p:nvCxnSpPr>
          <p:cNvPr id="17" name="Straight Connector 16">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24243" y="6087110"/>
            <a:ext cx="640099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1528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4" name="Rectangle 93">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23">
            <a:extLst>
              <a:ext uri="{FF2B5EF4-FFF2-40B4-BE49-F238E27FC236}">
                <a16:creationId xmlns:a16="http://schemas.microsoft.com/office/drawing/2014/main" id="{9758FA4A-3EBD-5145-9915-0CFD580E4FAF}"/>
              </a:ext>
            </a:extLst>
          </p:cNvPr>
          <p:cNvSpPr>
            <a:spLocks noGrp="1"/>
          </p:cNvSpPr>
          <p:nvPr>
            <p:ph type="title"/>
          </p:nvPr>
        </p:nvSpPr>
        <p:spPr>
          <a:xfrm>
            <a:off x="440575" y="281449"/>
            <a:ext cx="5018677" cy="1268984"/>
          </a:xfrm>
        </p:spPr>
        <p:txBody>
          <a:bodyPr>
            <a:normAutofit/>
          </a:bodyPr>
          <a:lstStyle/>
          <a:p>
            <a:pPr>
              <a:lnSpc>
                <a:spcPct val="90000"/>
              </a:lnSpc>
            </a:pPr>
            <a:r>
              <a:rPr lang="en-US" dirty="0"/>
              <a:t>Self-Directed Services</a:t>
            </a:r>
          </a:p>
        </p:txBody>
      </p:sp>
      <p:sp>
        <p:nvSpPr>
          <p:cNvPr id="25" name="Content Placeholder 24">
            <a:extLst>
              <a:ext uri="{FF2B5EF4-FFF2-40B4-BE49-F238E27FC236}">
                <a16:creationId xmlns:a16="http://schemas.microsoft.com/office/drawing/2014/main" id="{59E3D4F5-034B-F78C-9F52-1EEAD05CF658}"/>
              </a:ext>
            </a:extLst>
          </p:cNvPr>
          <p:cNvSpPr>
            <a:spLocks noGrp="1"/>
          </p:cNvSpPr>
          <p:nvPr>
            <p:ph idx="1"/>
          </p:nvPr>
        </p:nvSpPr>
        <p:spPr>
          <a:xfrm>
            <a:off x="391323" y="1546575"/>
            <a:ext cx="5640281" cy="4691768"/>
          </a:xfrm>
        </p:spPr>
        <p:txBody>
          <a:bodyPr>
            <a:normAutofit lnSpcReduction="10000"/>
          </a:bodyPr>
          <a:lstStyle/>
          <a:p>
            <a:r>
              <a:rPr lang="en-US" dirty="0"/>
              <a:t>Originally called Self-Determination</a:t>
            </a:r>
          </a:p>
          <a:p>
            <a:endParaRPr lang="en-US" sz="800" dirty="0"/>
          </a:p>
          <a:p>
            <a:r>
              <a:rPr lang="en-US" dirty="0"/>
              <a:t>1996 RWJF Grant</a:t>
            </a:r>
          </a:p>
          <a:p>
            <a:endParaRPr lang="en-US" sz="800" dirty="0"/>
          </a:p>
          <a:p>
            <a:r>
              <a:rPr lang="en-US" dirty="0"/>
              <a:t>1</a:t>
            </a:r>
            <a:r>
              <a:rPr lang="en-US" baseline="30000" dirty="0"/>
              <a:t>st</a:t>
            </a:r>
            <a:r>
              <a:rPr lang="en-US" dirty="0"/>
              <a:t> Policy in July 2003 </a:t>
            </a:r>
          </a:p>
          <a:p>
            <a:endParaRPr lang="en-US" sz="800" dirty="0"/>
          </a:p>
          <a:p>
            <a:r>
              <a:rPr lang="en-US" dirty="0"/>
              <a:t>2010 Michigan Partners for Freedom</a:t>
            </a:r>
          </a:p>
          <a:p>
            <a:endParaRPr lang="en-US" sz="800" dirty="0"/>
          </a:p>
          <a:p>
            <a:r>
              <a:rPr lang="en-US" dirty="0"/>
              <a:t>2018 Partners Advancing Self-Determination </a:t>
            </a:r>
          </a:p>
          <a:p>
            <a:endParaRPr lang="en-US" sz="900" dirty="0"/>
          </a:p>
          <a:p>
            <a:r>
              <a:rPr lang="en-US" dirty="0"/>
              <a:t>12/14/21 Budget Authority Workgroup</a:t>
            </a:r>
          </a:p>
          <a:p>
            <a:endParaRPr lang="en-US" dirty="0"/>
          </a:p>
          <a:p>
            <a:endParaRPr lang="en-US" dirty="0"/>
          </a:p>
        </p:txBody>
      </p:sp>
      <p:cxnSp>
        <p:nvCxnSpPr>
          <p:cNvPr id="96" name="Straight Connector 95">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1867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8" name="Group 97">
            <a:extLst>
              <a:ext uri="{FF2B5EF4-FFF2-40B4-BE49-F238E27FC236}">
                <a16:creationId xmlns:a16="http://schemas.microsoft.com/office/drawing/2014/main" id="{BFD251E3-961F-2440-B872-1D26671822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4" y="0"/>
            <a:ext cx="1901687" cy="6858000"/>
            <a:chOff x="10290314" y="0"/>
            <a:chExt cx="1901687" cy="6858000"/>
          </a:xfrm>
        </p:grpSpPr>
        <p:sp>
          <p:nvSpPr>
            <p:cNvPr id="99" name="Freeform 21">
              <a:extLst>
                <a:ext uri="{FF2B5EF4-FFF2-40B4-BE49-F238E27FC236}">
                  <a16:creationId xmlns:a16="http://schemas.microsoft.com/office/drawing/2014/main" id="{5558ED88-23E3-3941-8644-676CD732E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22">
              <a:extLst>
                <a:ext uri="{FF2B5EF4-FFF2-40B4-BE49-F238E27FC236}">
                  <a16:creationId xmlns:a16="http://schemas.microsoft.com/office/drawing/2014/main" id="{24B1447F-72DA-384E-9D7D-C33A13EF4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1" name="Freeform 23">
              <a:extLst>
                <a:ext uri="{FF2B5EF4-FFF2-40B4-BE49-F238E27FC236}">
                  <a16:creationId xmlns:a16="http://schemas.microsoft.com/office/drawing/2014/main" id="{86089DDC-F160-E24D-A726-0082953C0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 name="Freeform 24">
              <a:extLst>
                <a:ext uri="{FF2B5EF4-FFF2-40B4-BE49-F238E27FC236}">
                  <a16:creationId xmlns:a16="http://schemas.microsoft.com/office/drawing/2014/main" id="{1A211FA8-50B3-3C4E-A234-1580EA200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 name="Freeform 25">
              <a:extLst>
                <a:ext uri="{FF2B5EF4-FFF2-40B4-BE49-F238E27FC236}">
                  <a16:creationId xmlns:a16="http://schemas.microsoft.com/office/drawing/2014/main" id="{6A73788D-F322-0047-BF9E-A8E69D8454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 name="Freeform 26">
              <a:extLst>
                <a:ext uri="{FF2B5EF4-FFF2-40B4-BE49-F238E27FC236}">
                  <a16:creationId xmlns:a16="http://schemas.microsoft.com/office/drawing/2014/main" id="{7E90A8A1-A164-EA41-86BB-166893179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 name="Oval 104">
              <a:extLst>
                <a:ext uri="{FF2B5EF4-FFF2-40B4-BE49-F238E27FC236}">
                  <a16:creationId xmlns:a16="http://schemas.microsoft.com/office/drawing/2014/main" id="{6894343D-4C51-384E-BEC6-1517A940C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4"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8" name="Picture 87" descr="One in a crowd">
            <a:extLst>
              <a:ext uri="{FF2B5EF4-FFF2-40B4-BE49-F238E27FC236}">
                <a16:creationId xmlns:a16="http://schemas.microsoft.com/office/drawing/2014/main" id="{C22836C9-EF48-80F4-1778-B1FA0E16ED4A}"/>
              </a:ext>
            </a:extLst>
          </p:cNvPr>
          <p:cNvPicPr>
            <a:picLocks noChangeAspect="1"/>
          </p:cNvPicPr>
          <p:nvPr/>
        </p:nvPicPr>
        <p:blipFill rotWithShape="1">
          <a:blip r:embed="rId2"/>
          <a:srcRect l="16858" r="8141" b="-1"/>
          <a:stretch/>
        </p:blipFill>
        <p:spPr>
          <a:xfrm>
            <a:off x="6334403" y="732859"/>
            <a:ext cx="5318776" cy="5318776"/>
          </a:xfrm>
          <a:custGeom>
            <a:avLst/>
            <a:gdLst/>
            <a:ahLst/>
            <a:cxnLst/>
            <a:rect l="l" t="t" r="r" b="b"/>
            <a:pathLst>
              <a:path w="5768526" h="5768526">
                <a:moveTo>
                  <a:pt x="2884263" y="0"/>
                </a:moveTo>
                <a:cubicBezTo>
                  <a:pt x="4477197" y="0"/>
                  <a:pt x="5768526" y="1291329"/>
                  <a:pt x="5768526" y="2884263"/>
                </a:cubicBezTo>
                <a:cubicBezTo>
                  <a:pt x="5768526" y="4477197"/>
                  <a:pt x="4477197" y="5768526"/>
                  <a:pt x="2884263" y="5768526"/>
                </a:cubicBezTo>
                <a:cubicBezTo>
                  <a:pt x="1291329" y="5768526"/>
                  <a:pt x="0" y="4477197"/>
                  <a:pt x="0" y="2884263"/>
                </a:cubicBezTo>
                <a:cubicBezTo>
                  <a:pt x="0" y="1291329"/>
                  <a:pt x="1291329" y="0"/>
                  <a:pt x="2884263" y="0"/>
                </a:cubicBezTo>
                <a:close/>
              </a:path>
            </a:pathLst>
          </a:custGeom>
        </p:spPr>
      </p:pic>
    </p:spTree>
    <p:extLst>
      <p:ext uri="{BB962C8B-B14F-4D97-AF65-F5344CB8AC3E}">
        <p14:creationId xmlns:p14="http://schemas.microsoft.com/office/powerpoint/2010/main" val="2802331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0EBDB1D-17AA-8140-B216-35CBA8C9E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12" name="Freeform 34">
              <a:extLst>
                <a:ext uri="{FF2B5EF4-FFF2-40B4-BE49-F238E27FC236}">
                  <a16:creationId xmlns:a16="http://schemas.microsoft.com/office/drawing/2014/main" id="{98E3FFBE-BCB2-4744-8CA3-BC11F11AD4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36">
              <a:extLst>
                <a:ext uri="{FF2B5EF4-FFF2-40B4-BE49-F238E27FC236}">
                  <a16:creationId xmlns:a16="http://schemas.microsoft.com/office/drawing/2014/main" id="{BBD5B432-1551-644A-B937-54EFF42011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38">
              <a:extLst>
                <a:ext uri="{FF2B5EF4-FFF2-40B4-BE49-F238E27FC236}">
                  <a16:creationId xmlns:a16="http://schemas.microsoft.com/office/drawing/2014/main" id="{BDCFB512-5A0E-0143-B5B7-6A965E100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50">
              <a:extLst>
                <a:ext uri="{FF2B5EF4-FFF2-40B4-BE49-F238E27FC236}">
                  <a16:creationId xmlns:a16="http://schemas.microsoft.com/office/drawing/2014/main" id="{EEDAA716-EDDF-5941-A55E-C12C893A3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5B73EFF9-D2F0-EC1E-6D0A-493E3468BFA1}"/>
              </a:ext>
            </a:extLst>
          </p:cNvPr>
          <p:cNvSpPr>
            <a:spLocks noGrp="1"/>
          </p:cNvSpPr>
          <p:nvPr>
            <p:ph type="title"/>
          </p:nvPr>
        </p:nvSpPr>
        <p:spPr>
          <a:xfrm>
            <a:off x="7493280" y="770890"/>
            <a:ext cx="4133560" cy="1268984"/>
          </a:xfrm>
        </p:spPr>
        <p:txBody>
          <a:bodyPr>
            <a:normAutofit/>
          </a:bodyPr>
          <a:lstStyle/>
          <a:p>
            <a:pPr>
              <a:lnSpc>
                <a:spcPct val="90000"/>
              </a:lnSpc>
            </a:pPr>
            <a:r>
              <a:rPr lang="en-US" sz="3400" dirty="0"/>
              <a:t>Budget Flexibility </a:t>
            </a:r>
            <a:r>
              <a:rPr lang="en-US" sz="1800" dirty="0"/>
              <a:t>continued</a:t>
            </a:r>
          </a:p>
        </p:txBody>
      </p:sp>
      <p:sp>
        <p:nvSpPr>
          <p:cNvPr id="3" name="Content Placeholder 2">
            <a:extLst>
              <a:ext uri="{FF2B5EF4-FFF2-40B4-BE49-F238E27FC236}">
                <a16:creationId xmlns:a16="http://schemas.microsoft.com/office/drawing/2014/main" id="{C1721F8B-EB9A-C80B-750D-82B2C6DD3E3D}"/>
              </a:ext>
            </a:extLst>
          </p:cNvPr>
          <p:cNvSpPr>
            <a:spLocks noGrp="1"/>
          </p:cNvSpPr>
          <p:nvPr>
            <p:ph idx="1"/>
          </p:nvPr>
        </p:nvSpPr>
        <p:spPr>
          <a:xfrm>
            <a:off x="7493280" y="2160016"/>
            <a:ext cx="4133560" cy="3601212"/>
          </a:xfrm>
        </p:spPr>
        <p:txBody>
          <a:bodyPr>
            <a:normAutofit/>
          </a:bodyPr>
          <a:lstStyle/>
          <a:p>
            <a:pPr>
              <a:spcBef>
                <a:spcPts val="0"/>
              </a:spcBef>
              <a:spcAft>
                <a:spcPts val="800"/>
              </a:spcAft>
            </a:pPr>
            <a:r>
              <a:rPr lang="en-US" sz="2200">
                <a:effectLst/>
                <a:latin typeface="Calibri" panose="020F0502020204030204" pitchFamily="34" charset="0"/>
                <a:ea typeface="Calibri" panose="020F0502020204030204" pitchFamily="34" charset="0"/>
                <a:cs typeface="Times New Roman" panose="02020603050405020304" pitchFamily="18" charset="0"/>
              </a:rPr>
              <a:t>There should be a standard amount that can be moved, adjusted –   “budget variance” for the total budget that is not specific to the line item.</a:t>
            </a:r>
          </a:p>
          <a:p>
            <a:pPr marL="0" indent="0">
              <a:spcBef>
                <a:spcPts val="0"/>
              </a:spcBef>
              <a:spcAft>
                <a:spcPts val="800"/>
              </a:spcAft>
              <a:buNone/>
            </a:pP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800"/>
              </a:spcAft>
            </a:pPr>
            <a:r>
              <a:rPr lang="en-US" sz="2200">
                <a:effectLst/>
                <a:latin typeface="Calibri" panose="020F0502020204030204" pitchFamily="34" charset="0"/>
                <a:ea typeface="Calibri" panose="020F0502020204030204" pitchFamily="34" charset="0"/>
                <a:cs typeface="Times New Roman" panose="02020603050405020304" pitchFamily="18" charset="0"/>
              </a:rPr>
              <a:t>Changing your budget should not be difficult or require extensive changes to your plan.  </a:t>
            </a:r>
          </a:p>
          <a:p>
            <a:endParaRPr lang="en-US" sz="2200"/>
          </a:p>
        </p:txBody>
      </p:sp>
      <p:pic>
        <p:nvPicPr>
          <p:cNvPr id="5" name="Picture 4" descr="Magnifying glass showing decling performance">
            <a:extLst>
              <a:ext uri="{FF2B5EF4-FFF2-40B4-BE49-F238E27FC236}">
                <a16:creationId xmlns:a16="http://schemas.microsoft.com/office/drawing/2014/main" id="{46C6CC42-7B84-3387-DBD7-62E2A63F8CD3}"/>
              </a:ext>
            </a:extLst>
          </p:cNvPr>
          <p:cNvPicPr>
            <a:picLocks noChangeAspect="1"/>
          </p:cNvPicPr>
          <p:nvPr/>
        </p:nvPicPr>
        <p:blipFill rotWithShape="1">
          <a:blip r:embed="rId2"/>
          <a:srcRect l="1006" r="31570" b="-2"/>
          <a:stretch/>
        </p:blipFill>
        <p:spPr>
          <a:xfrm>
            <a:off x="20" y="1"/>
            <a:ext cx="6927143" cy="6857999"/>
          </a:xfrm>
          <a:prstGeom prst="rect">
            <a:avLst/>
          </a:prstGeom>
        </p:spPr>
      </p:pic>
      <p:cxnSp>
        <p:nvCxnSpPr>
          <p:cNvPr id="17" name="Straight Connector 16">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93279" y="6087110"/>
            <a:ext cx="413356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8264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A00BDF4-7643-A942-A588-F24E4E09AA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12" name="Freeform 32">
              <a:extLst>
                <a:ext uri="{FF2B5EF4-FFF2-40B4-BE49-F238E27FC236}">
                  <a16:creationId xmlns:a16="http://schemas.microsoft.com/office/drawing/2014/main" id="{90B25A21-16B9-8D47-928B-2367A0B8C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34">
              <a:extLst>
                <a:ext uri="{FF2B5EF4-FFF2-40B4-BE49-F238E27FC236}">
                  <a16:creationId xmlns:a16="http://schemas.microsoft.com/office/drawing/2014/main" id="{E5E64190-3AC0-0A48-9917-5FAE935A85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47">
              <a:extLst>
                <a:ext uri="{FF2B5EF4-FFF2-40B4-BE49-F238E27FC236}">
                  <a16:creationId xmlns:a16="http://schemas.microsoft.com/office/drawing/2014/main" id="{AE71CDB8-B430-F14E-99C8-E6AAB8E21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48">
              <a:extLst>
                <a:ext uri="{FF2B5EF4-FFF2-40B4-BE49-F238E27FC236}">
                  <a16:creationId xmlns:a16="http://schemas.microsoft.com/office/drawing/2014/main" id="{DCA37B0A-FCCC-7642-B70D-56AD50049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7C646C39-DADC-0545-DEA7-96CF9DF97E0F}"/>
              </a:ext>
            </a:extLst>
          </p:cNvPr>
          <p:cNvSpPr>
            <a:spLocks noGrp="1"/>
          </p:cNvSpPr>
          <p:nvPr>
            <p:ph type="title"/>
          </p:nvPr>
        </p:nvSpPr>
        <p:spPr>
          <a:xfrm>
            <a:off x="5224243" y="770890"/>
            <a:ext cx="6400999" cy="1268984"/>
          </a:xfrm>
        </p:spPr>
        <p:txBody>
          <a:bodyPr>
            <a:normAutofit/>
          </a:bodyPr>
          <a:lstStyle/>
          <a:p>
            <a:pPr marL="0" marR="0">
              <a:lnSpc>
                <a:spcPct val="90000"/>
              </a:lnSpc>
              <a:spcBef>
                <a:spcPts val="0"/>
              </a:spcBef>
              <a:spcAft>
                <a:spcPts val="800"/>
              </a:spcAft>
            </a:pPr>
            <a:r>
              <a:rPr lang="en-US" b="1">
                <a:effectLst/>
                <a:latin typeface="Calibri" panose="020F0502020204030204" pitchFamily="34" charset="0"/>
                <a:ea typeface="Calibri" panose="020F0502020204030204" pitchFamily="34" charset="0"/>
                <a:cs typeface="Times New Roman" panose="02020603050405020304" pitchFamily="18" charset="0"/>
              </a:rPr>
              <a:t>Home Help Discrepancy</a:t>
            </a:r>
            <a:br>
              <a:rPr lang="en-US">
                <a:effectLst/>
                <a:latin typeface="Calibri" panose="020F0502020204030204" pitchFamily="34" charset="0"/>
                <a:ea typeface="Calibri" panose="020F0502020204030204" pitchFamily="34" charset="0"/>
                <a:cs typeface="Times New Roman" panose="02020603050405020304" pitchFamily="18" charset="0"/>
              </a:rPr>
            </a:br>
            <a:endParaRPr lang="en-US"/>
          </a:p>
        </p:txBody>
      </p:sp>
      <p:sp>
        <p:nvSpPr>
          <p:cNvPr id="3" name="Content Placeholder 2">
            <a:extLst>
              <a:ext uri="{FF2B5EF4-FFF2-40B4-BE49-F238E27FC236}">
                <a16:creationId xmlns:a16="http://schemas.microsoft.com/office/drawing/2014/main" id="{48D8E69B-3248-4465-DE0A-FA01595D7F3B}"/>
              </a:ext>
            </a:extLst>
          </p:cNvPr>
          <p:cNvSpPr>
            <a:spLocks noGrp="1"/>
          </p:cNvSpPr>
          <p:nvPr>
            <p:ph idx="1"/>
          </p:nvPr>
        </p:nvSpPr>
        <p:spPr>
          <a:xfrm>
            <a:off x="5224243" y="2160016"/>
            <a:ext cx="6400999" cy="3601212"/>
          </a:xfrm>
        </p:spPr>
        <p:txBody>
          <a:bodyPr>
            <a:normAutofi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MDHHS could implement rules to allow Home Help and CLS funds to be combined like in the MiChoice Waiver. </a:t>
            </a:r>
          </a:p>
          <a:p>
            <a:endParaRPr lang="en-US">
              <a:effectLst/>
              <a:latin typeface="Calibri" panose="020F0502020204030204" pitchFamily="34" charset="0"/>
              <a:ea typeface="Calibri" panose="020F0502020204030204" pitchFamily="34" charset="0"/>
              <a:cs typeface="Times New Roman" panose="02020603050405020304" pitchFamily="18" charset="0"/>
            </a:endParaRPr>
          </a:p>
          <a:p>
            <a:r>
              <a:rPr lang="en-US">
                <a:effectLst/>
                <a:latin typeface="Calibri" panose="020F0502020204030204" pitchFamily="34" charset="0"/>
                <a:ea typeface="Calibri" panose="020F0502020204030204" pitchFamily="34" charset="0"/>
                <a:cs typeface="Times New Roman" panose="02020603050405020304" pitchFamily="18" charset="0"/>
              </a:rPr>
              <a:t>The discrepancy between the rates paid by Home Help and other behavioral health services impedes the direction and control of the Individual Budget. </a:t>
            </a:r>
          </a:p>
          <a:p>
            <a:endParaRPr lang="en-US" dirty="0"/>
          </a:p>
        </p:txBody>
      </p:sp>
      <p:pic>
        <p:nvPicPr>
          <p:cNvPr id="5" name="Picture 4" descr="Figures of houses in different position and sizes">
            <a:extLst>
              <a:ext uri="{FF2B5EF4-FFF2-40B4-BE49-F238E27FC236}">
                <a16:creationId xmlns:a16="http://schemas.microsoft.com/office/drawing/2014/main" id="{08293194-A423-33BE-20D8-9C17B39A594A}"/>
              </a:ext>
            </a:extLst>
          </p:cNvPr>
          <p:cNvPicPr>
            <a:picLocks noChangeAspect="1"/>
          </p:cNvPicPr>
          <p:nvPr/>
        </p:nvPicPr>
        <p:blipFill rotWithShape="1">
          <a:blip r:embed="rId2"/>
          <a:srcRect l="22153" r="39647"/>
          <a:stretch/>
        </p:blipFill>
        <p:spPr>
          <a:xfrm>
            <a:off x="20" y="1"/>
            <a:ext cx="4657325" cy="6857999"/>
          </a:xfrm>
          <a:prstGeom prst="rect">
            <a:avLst/>
          </a:prstGeom>
        </p:spPr>
      </p:pic>
      <p:cxnSp>
        <p:nvCxnSpPr>
          <p:cNvPr id="17" name="Straight Connector 16">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24243" y="6087110"/>
            <a:ext cx="640099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5510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A00BDF4-7643-A942-A588-F24E4E09AA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12" name="Freeform 32">
              <a:extLst>
                <a:ext uri="{FF2B5EF4-FFF2-40B4-BE49-F238E27FC236}">
                  <a16:creationId xmlns:a16="http://schemas.microsoft.com/office/drawing/2014/main" id="{90B25A21-16B9-8D47-928B-2367A0B8C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34">
              <a:extLst>
                <a:ext uri="{FF2B5EF4-FFF2-40B4-BE49-F238E27FC236}">
                  <a16:creationId xmlns:a16="http://schemas.microsoft.com/office/drawing/2014/main" id="{E5E64190-3AC0-0A48-9917-5FAE935A85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47">
              <a:extLst>
                <a:ext uri="{FF2B5EF4-FFF2-40B4-BE49-F238E27FC236}">
                  <a16:creationId xmlns:a16="http://schemas.microsoft.com/office/drawing/2014/main" id="{AE71CDB8-B430-F14E-99C8-E6AAB8E21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48">
              <a:extLst>
                <a:ext uri="{FF2B5EF4-FFF2-40B4-BE49-F238E27FC236}">
                  <a16:creationId xmlns:a16="http://schemas.microsoft.com/office/drawing/2014/main" id="{DCA37B0A-FCCC-7642-B70D-56AD50049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53E9F50E-E96C-25B3-F8C9-8F0041674299}"/>
              </a:ext>
            </a:extLst>
          </p:cNvPr>
          <p:cNvSpPr>
            <a:spLocks noGrp="1"/>
          </p:cNvSpPr>
          <p:nvPr>
            <p:ph type="title"/>
          </p:nvPr>
        </p:nvSpPr>
        <p:spPr>
          <a:xfrm>
            <a:off x="5224243" y="770890"/>
            <a:ext cx="6400999" cy="1268984"/>
          </a:xfrm>
        </p:spPr>
        <p:txBody>
          <a:bodyPr>
            <a:normAutofit/>
          </a:bodyPr>
          <a:lstStyle/>
          <a:p>
            <a:pPr>
              <a:lnSpc>
                <a:spcPct val="90000"/>
              </a:lnSpc>
            </a:pPr>
            <a:r>
              <a:rPr lang="en-US" dirty="0"/>
              <a:t>Home Help Discrepancy </a:t>
            </a:r>
            <a:r>
              <a:rPr lang="en-US" sz="2000" dirty="0"/>
              <a:t>continued</a:t>
            </a:r>
          </a:p>
        </p:txBody>
      </p:sp>
      <p:sp>
        <p:nvSpPr>
          <p:cNvPr id="3" name="Content Placeholder 2">
            <a:extLst>
              <a:ext uri="{FF2B5EF4-FFF2-40B4-BE49-F238E27FC236}">
                <a16:creationId xmlns:a16="http://schemas.microsoft.com/office/drawing/2014/main" id="{E4337CDF-F049-AF7A-0CE6-A19203F62308}"/>
              </a:ext>
            </a:extLst>
          </p:cNvPr>
          <p:cNvSpPr>
            <a:spLocks noGrp="1"/>
          </p:cNvSpPr>
          <p:nvPr>
            <p:ph idx="1"/>
          </p:nvPr>
        </p:nvSpPr>
        <p:spPr>
          <a:xfrm>
            <a:off x="5224243" y="2160016"/>
            <a:ext cx="6400999" cy="3601212"/>
          </a:xfrm>
        </p:spPr>
        <p:txBody>
          <a:bodyPr>
            <a:normAutofit/>
          </a:bodyPr>
          <a:lstStyle/>
          <a:p>
            <a:pPr>
              <a:lnSpc>
                <a:spcPct val="90000"/>
              </a:lnSpc>
            </a:pPr>
            <a:r>
              <a:rPr lang="en-US">
                <a:effectLst/>
                <a:latin typeface="Calibri" panose="020F0502020204030204" pitchFamily="34" charset="0"/>
                <a:ea typeface="Calibri" panose="020F0502020204030204" pitchFamily="34" charset="0"/>
                <a:cs typeface="Times New Roman" panose="02020603050405020304" pitchFamily="18" charset="0"/>
              </a:rPr>
              <a:t>It also impacts the individual’s ability to recruit, hire, and retain Direct Care Workers to provide this service.</a:t>
            </a:r>
          </a:p>
          <a:p>
            <a:pPr>
              <a:lnSpc>
                <a:spcPct val="90000"/>
              </a:lnSpc>
            </a:pPr>
            <a:endParaRPr lang="en-US">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The Home Help discrepancy also contributes to challenges with staff reporting and payment.</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US">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Alternatively, MDHHS could supplement the Home Help rate. </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US">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US"/>
          </a:p>
        </p:txBody>
      </p:sp>
      <p:pic>
        <p:nvPicPr>
          <p:cNvPr id="5" name="Picture 4" descr="A midsection of a person holding a miniature house">
            <a:extLst>
              <a:ext uri="{FF2B5EF4-FFF2-40B4-BE49-F238E27FC236}">
                <a16:creationId xmlns:a16="http://schemas.microsoft.com/office/drawing/2014/main" id="{2FC41830-5627-B03C-F5DB-E96268890FBA}"/>
              </a:ext>
            </a:extLst>
          </p:cNvPr>
          <p:cNvPicPr>
            <a:picLocks noChangeAspect="1"/>
          </p:cNvPicPr>
          <p:nvPr/>
        </p:nvPicPr>
        <p:blipFill rotWithShape="1">
          <a:blip r:embed="rId2"/>
          <a:srcRect l="29443" r="27772" b="-1"/>
          <a:stretch/>
        </p:blipFill>
        <p:spPr>
          <a:xfrm>
            <a:off x="20" y="1"/>
            <a:ext cx="4657325" cy="6857999"/>
          </a:xfrm>
          <a:prstGeom prst="rect">
            <a:avLst/>
          </a:prstGeom>
        </p:spPr>
      </p:pic>
      <p:cxnSp>
        <p:nvCxnSpPr>
          <p:cNvPr id="17" name="Straight Connector 16">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24243" y="6087110"/>
            <a:ext cx="640099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2246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8E67A6F5-F47F-BD4C-9336-30E0A60EB9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29613" y="0"/>
            <a:ext cx="1901686" cy="4677439"/>
            <a:chOff x="10290315" y="0"/>
            <a:chExt cx="1901686" cy="4677439"/>
          </a:xfrm>
        </p:grpSpPr>
        <p:sp>
          <p:nvSpPr>
            <p:cNvPr id="27" name="Freeform 19">
              <a:extLst>
                <a:ext uri="{FF2B5EF4-FFF2-40B4-BE49-F238E27FC236}">
                  <a16:creationId xmlns:a16="http://schemas.microsoft.com/office/drawing/2014/main" id="{DA710708-67E0-194C-9A96-FD528D207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21">
              <a:extLst>
                <a:ext uri="{FF2B5EF4-FFF2-40B4-BE49-F238E27FC236}">
                  <a16:creationId xmlns:a16="http://schemas.microsoft.com/office/drawing/2014/main" id="{2B6DA887-E216-1245-8F6F-B21233D94B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3">
              <a:extLst>
                <a:ext uri="{FF2B5EF4-FFF2-40B4-BE49-F238E27FC236}">
                  <a16:creationId xmlns:a16="http://schemas.microsoft.com/office/drawing/2014/main" id="{2AE2F0EF-0001-F243-85DC-2B8812AB4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4">
              <a:extLst>
                <a:ext uri="{FF2B5EF4-FFF2-40B4-BE49-F238E27FC236}">
                  <a16:creationId xmlns:a16="http://schemas.microsoft.com/office/drawing/2014/main" id="{1491B174-1F11-D548-A885-7F98AF742C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87C530E-8889-A3BF-DD76-FB55083493A7}"/>
              </a:ext>
            </a:extLst>
          </p:cNvPr>
          <p:cNvSpPr>
            <a:spLocks noGrp="1"/>
          </p:cNvSpPr>
          <p:nvPr>
            <p:ph type="title"/>
          </p:nvPr>
        </p:nvSpPr>
        <p:spPr>
          <a:xfrm>
            <a:off x="565150" y="482958"/>
            <a:ext cx="6195187" cy="1556916"/>
          </a:xfrm>
        </p:spPr>
        <p:txBody>
          <a:bodyPr>
            <a:normAutofit/>
          </a:bodyPr>
          <a:lstStyle/>
          <a:p>
            <a:pPr>
              <a:lnSpc>
                <a:spcPct val="90000"/>
              </a:lnSpc>
            </a:pPr>
            <a:r>
              <a:rPr lang="en-US" sz="3600" dirty="0"/>
              <a:t>Utilization Management: </a:t>
            </a:r>
            <a:r>
              <a:rPr lang="en-US" sz="2400" dirty="0"/>
              <a:t>Where’s the oversight?  Where’s it supposed to be?</a:t>
            </a:r>
          </a:p>
        </p:txBody>
      </p:sp>
      <p:sp>
        <p:nvSpPr>
          <p:cNvPr id="3" name="Content Placeholder 2">
            <a:extLst>
              <a:ext uri="{FF2B5EF4-FFF2-40B4-BE49-F238E27FC236}">
                <a16:creationId xmlns:a16="http://schemas.microsoft.com/office/drawing/2014/main" id="{993BD54A-38B5-0228-68EF-E81102D658C4}"/>
              </a:ext>
            </a:extLst>
          </p:cNvPr>
          <p:cNvSpPr>
            <a:spLocks noGrp="1"/>
          </p:cNvSpPr>
          <p:nvPr>
            <p:ph idx="1"/>
          </p:nvPr>
        </p:nvSpPr>
        <p:spPr>
          <a:xfrm>
            <a:off x="565150" y="2160016"/>
            <a:ext cx="6195187" cy="3601212"/>
          </a:xfrm>
        </p:spPr>
        <p:txBody>
          <a:bodyPr>
            <a:normAutofit/>
          </a:bodyPr>
          <a:lstStyle/>
          <a:p>
            <a:pPr>
              <a:lnSpc>
                <a:spcPct val="9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Utilization Management actions have led to unnecessary reviews for services that have already been approved as medically necessary through the individual’s annual review. </a:t>
            </a:r>
          </a:p>
          <a:p>
            <a:pPr>
              <a:lnSpc>
                <a:spcPct val="90000"/>
              </a:lnSpc>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There is a disconnect between Utilization Management and Case Managers/Support Coordinators leading to authorization decisions without individual consideration. </a:t>
            </a:r>
          </a:p>
          <a:p>
            <a:pPr>
              <a:lnSpc>
                <a:spcPct val="90000"/>
              </a:lnSpc>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US" dirty="0"/>
          </a:p>
        </p:txBody>
      </p:sp>
      <p:cxnSp>
        <p:nvCxnSpPr>
          <p:cNvPr id="32" name="Straight Connector 31">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640099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9" name="Picture 18" descr="Exclamation mark on a yellow background">
            <a:extLst>
              <a:ext uri="{FF2B5EF4-FFF2-40B4-BE49-F238E27FC236}">
                <a16:creationId xmlns:a16="http://schemas.microsoft.com/office/drawing/2014/main" id="{4BC7DBC0-2747-EB21-8A78-FD292791AC65}"/>
              </a:ext>
            </a:extLst>
          </p:cNvPr>
          <p:cNvPicPr>
            <a:picLocks noChangeAspect="1"/>
          </p:cNvPicPr>
          <p:nvPr/>
        </p:nvPicPr>
        <p:blipFill rotWithShape="1">
          <a:blip r:embed="rId2"/>
          <a:srcRect l="30605" r="18461"/>
          <a:stretch/>
        </p:blipFill>
        <p:spPr>
          <a:xfrm>
            <a:off x="7534655" y="1"/>
            <a:ext cx="4657345" cy="6857999"/>
          </a:xfrm>
          <a:prstGeom prst="rect">
            <a:avLst/>
          </a:prstGeom>
        </p:spPr>
      </p:pic>
    </p:spTree>
    <p:extLst>
      <p:ext uri="{BB962C8B-B14F-4D97-AF65-F5344CB8AC3E}">
        <p14:creationId xmlns:p14="http://schemas.microsoft.com/office/powerpoint/2010/main" val="445800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7A00BDF4-7643-A942-A588-F24E4E09AA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31" name="Freeform 32">
              <a:extLst>
                <a:ext uri="{FF2B5EF4-FFF2-40B4-BE49-F238E27FC236}">
                  <a16:creationId xmlns:a16="http://schemas.microsoft.com/office/drawing/2014/main" id="{90B25A21-16B9-8D47-928B-2367A0B8C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4">
              <a:extLst>
                <a:ext uri="{FF2B5EF4-FFF2-40B4-BE49-F238E27FC236}">
                  <a16:creationId xmlns:a16="http://schemas.microsoft.com/office/drawing/2014/main" id="{E5E64190-3AC0-0A48-9917-5FAE935A85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47">
              <a:extLst>
                <a:ext uri="{FF2B5EF4-FFF2-40B4-BE49-F238E27FC236}">
                  <a16:creationId xmlns:a16="http://schemas.microsoft.com/office/drawing/2014/main" id="{AE71CDB8-B430-F14E-99C8-E6AAB8E21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48">
              <a:extLst>
                <a:ext uri="{FF2B5EF4-FFF2-40B4-BE49-F238E27FC236}">
                  <a16:creationId xmlns:a16="http://schemas.microsoft.com/office/drawing/2014/main" id="{DCA37B0A-FCCC-7642-B70D-56AD50049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430C9A3D-DB64-85DC-9746-5F933CAA343E}"/>
              </a:ext>
            </a:extLst>
          </p:cNvPr>
          <p:cNvSpPr>
            <a:spLocks noGrp="1"/>
          </p:cNvSpPr>
          <p:nvPr>
            <p:ph type="title"/>
          </p:nvPr>
        </p:nvSpPr>
        <p:spPr>
          <a:xfrm>
            <a:off x="5224243" y="770890"/>
            <a:ext cx="6400999" cy="1268984"/>
          </a:xfrm>
        </p:spPr>
        <p:txBody>
          <a:bodyPr>
            <a:normAutofit/>
          </a:bodyPr>
          <a:lstStyle/>
          <a:p>
            <a:r>
              <a:rPr lang="en-US" dirty="0"/>
              <a:t>Combine Billing Codes</a:t>
            </a:r>
          </a:p>
        </p:txBody>
      </p:sp>
      <p:sp>
        <p:nvSpPr>
          <p:cNvPr id="3" name="Content Placeholder 2">
            <a:extLst>
              <a:ext uri="{FF2B5EF4-FFF2-40B4-BE49-F238E27FC236}">
                <a16:creationId xmlns:a16="http://schemas.microsoft.com/office/drawing/2014/main" id="{5D42DA1E-126A-E986-A03D-FD8988744D01}"/>
              </a:ext>
            </a:extLst>
          </p:cNvPr>
          <p:cNvSpPr>
            <a:spLocks noGrp="1"/>
          </p:cNvSpPr>
          <p:nvPr>
            <p:ph idx="1"/>
          </p:nvPr>
        </p:nvSpPr>
        <p:spPr>
          <a:xfrm>
            <a:off x="5224243" y="2160016"/>
            <a:ext cx="6400999" cy="3601212"/>
          </a:xfrm>
        </p:spPr>
        <p:txBody>
          <a:bodyPr>
            <a:normAutofit/>
          </a:bodyPr>
          <a:lstStyle/>
          <a:p>
            <a:pPr marL="342900" marR="0" lvl="0" indent="-342900">
              <a:spcBef>
                <a:spcPts val="0"/>
              </a:spcBef>
              <a:spcAft>
                <a:spcPts val="80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Consult other states that have combined their billing codes. If other states have done it, we can. We need to adopt and not create. HCPCS is the Health Care Procedure Coding System.</a:t>
            </a:r>
          </a:p>
          <a:p>
            <a:pPr marL="342900" marR="0" lvl="0" indent="-342900">
              <a:spcBef>
                <a:spcPts val="0"/>
              </a:spcBef>
              <a:spcAft>
                <a:spcPts val="800"/>
              </a:spcAft>
              <a:buFont typeface="Wingdings" panose="05000000000000000000" pitchFamily="2" charset="2"/>
              <a:buChar cha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80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It could be easier to manage the individual budget for both person and system.</a:t>
            </a:r>
          </a:p>
          <a:p>
            <a:pPr marL="342900" marR="0" lvl="0" indent="-342900">
              <a:spcBef>
                <a:spcPts val="0"/>
              </a:spcBef>
              <a:spcAft>
                <a:spcPts val="800"/>
              </a:spcAft>
              <a:buFont typeface="Wingdings" panose="05000000000000000000" pitchFamily="2" charset="2"/>
              <a:buChar cha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descr="A close-up of a medical form&#10;&#10;Description automatically generated">
            <a:extLst>
              <a:ext uri="{FF2B5EF4-FFF2-40B4-BE49-F238E27FC236}">
                <a16:creationId xmlns:a16="http://schemas.microsoft.com/office/drawing/2014/main" id="{F094719A-45B3-F1B3-DEEC-82033F6979C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2918" r="9204" b="-1"/>
          <a:stretch/>
        </p:blipFill>
        <p:spPr>
          <a:xfrm>
            <a:off x="20" y="1"/>
            <a:ext cx="4657325" cy="6857999"/>
          </a:xfrm>
          <a:prstGeom prst="rect">
            <a:avLst/>
          </a:prstGeom>
        </p:spPr>
      </p:pic>
      <p:cxnSp>
        <p:nvCxnSpPr>
          <p:cNvPr id="36" name="Straight Connector 35">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24243" y="6087110"/>
            <a:ext cx="640099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1144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8C742-9905-BEAA-717D-037D40366A98}"/>
              </a:ext>
            </a:extLst>
          </p:cNvPr>
          <p:cNvSpPr>
            <a:spLocks noGrp="1"/>
          </p:cNvSpPr>
          <p:nvPr>
            <p:ph type="title"/>
          </p:nvPr>
        </p:nvSpPr>
        <p:spPr/>
        <p:txBody>
          <a:bodyPr/>
          <a:lstStyle/>
          <a:p>
            <a:r>
              <a:rPr lang="en-US" dirty="0"/>
              <a:t>Budget Authority Workgroup</a:t>
            </a:r>
          </a:p>
        </p:txBody>
      </p:sp>
      <p:sp>
        <p:nvSpPr>
          <p:cNvPr id="6" name="Content Placeholder 5">
            <a:extLst>
              <a:ext uri="{FF2B5EF4-FFF2-40B4-BE49-F238E27FC236}">
                <a16:creationId xmlns:a16="http://schemas.microsoft.com/office/drawing/2014/main" id="{B0479DC0-2F6C-278E-FC70-A14679FBDAC2}"/>
              </a:ext>
            </a:extLst>
          </p:cNvPr>
          <p:cNvSpPr>
            <a:spLocks noGrp="1"/>
          </p:cNvSpPr>
          <p:nvPr>
            <p:ph idx="1"/>
          </p:nvPr>
        </p:nvSpPr>
        <p:spPr>
          <a:xfrm>
            <a:off x="565150" y="1539586"/>
            <a:ext cx="10832653" cy="4547524"/>
          </a:xfrm>
        </p:spPr>
        <p:txBody>
          <a:bodyPr>
            <a:normAutofit fontScale="92500" lnSpcReduction="10000"/>
          </a:bodyPr>
          <a:lstStyle/>
          <a:p>
            <a:pPr marL="0" indent="0">
              <a:buNone/>
            </a:pPr>
            <a:endParaRPr lang="en-US" dirty="0"/>
          </a:p>
          <a:p>
            <a:r>
              <a:rPr lang="en-US" dirty="0"/>
              <a:t>People with disabilities who direct their behavioral health services and supports</a:t>
            </a:r>
          </a:p>
          <a:p>
            <a:endParaRPr lang="en-US" sz="900" dirty="0"/>
          </a:p>
          <a:p>
            <a:r>
              <a:rPr lang="en-US" dirty="0"/>
              <a:t>Family members</a:t>
            </a:r>
          </a:p>
          <a:p>
            <a:endParaRPr lang="en-US" sz="900" dirty="0"/>
          </a:p>
          <a:p>
            <a:r>
              <a:rPr lang="en-US" dirty="0"/>
              <a:t>Representatives from advocacy organizations</a:t>
            </a:r>
          </a:p>
          <a:p>
            <a:endParaRPr lang="en-US" sz="900" dirty="0"/>
          </a:p>
          <a:p>
            <a:r>
              <a:rPr lang="en-US" dirty="0"/>
              <a:t>Financial management services organizations </a:t>
            </a:r>
          </a:p>
          <a:p>
            <a:endParaRPr lang="en-US" sz="900" dirty="0"/>
          </a:p>
          <a:p>
            <a:r>
              <a:rPr lang="en-US" dirty="0"/>
              <a:t>Michigan Department of Health and Human Services/Behavioral and Physical Health and Aging Services Administration</a:t>
            </a:r>
          </a:p>
          <a:p>
            <a:endParaRPr lang="en-US" sz="900" dirty="0"/>
          </a:p>
          <a:p>
            <a:r>
              <a:rPr lang="en-US" dirty="0"/>
              <a:t>Michigan Developmental Disabilities Council. </a:t>
            </a:r>
          </a:p>
          <a:p>
            <a:endParaRPr lang="en-US" dirty="0"/>
          </a:p>
        </p:txBody>
      </p:sp>
      <p:pic>
        <p:nvPicPr>
          <p:cNvPr id="7" name="Picture 6" descr="Partners for Advancing Self-Determination Logo">
            <a:extLst>
              <a:ext uri="{FF2B5EF4-FFF2-40B4-BE49-F238E27FC236}">
                <a16:creationId xmlns:a16="http://schemas.microsoft.com/office/drawing/2014/main" id="{C7185ADC-968B-5004-0192-E65BCF379A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6248" y="252101"/>
            <a:ext cx="2751684" cy="1287485"/>
          </a:xfrm>
          <a:prstGeom prst="rect">
            <a:avLst/>
          </a:prstGeom>
        </p:spPr>
      </p:pic>
    </p:spTree>
    <p:extLst>
      <p:ext uri="{BB962C8B-B14F-4D97-AF65-F5344CB8AC3E}">
        <p14:creationId xmlns:p14="http://schemas.microsoft.com/office/powerpoint/2010/main" val="760593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415B3-BFEF-DA23-6CCE-585457F7A784}"/>
              </a:ext>
            </a:extLst>
          </p:cNvPr>
          <p:cNvSpPr>
            <a:spLocks noGrp="1"/>
          </p:cNvSpPr>
          <p:nvPr>
            <p:ph type="title"/>
          </p:nvPr>
        </p:nvSpPr>
        <p:spPr/>
        <p:txBody>
          <a:bodyPr>
            <a:normAutofit fontScale="90000"/>
          </a:bodyPr>
          <a:lstStyle/>
          <a:p>
            <a:r>
              <a:rPr lang="en-US"/>
              <a:t>Budget Authority Workgroup Purpose</a:t>
            </a:r>
            <a:endParaRPr lang="en-US" dirty="0"/>
          </a:p>
        </p:txBody>
      </p:sp>
      <p:sp>
        <p:nvSpPr>
          <p:cNvPr id="3" name="Content Placeholder 2">
            <a:extLst>
              <a:ext uri="{FF2B5EF4-FFF2-40B4-BE49-F238E27FC236}">
                <a16:creationId xmlns:a16="http://schemas.microsoft.com/office/drawing/2014/main" id="{45583EF4-A93C-488C-7192-50DDB2367ED5}"/>
              </a:ext>
            </a:extLst>
          </p:cNvPr>
          <p:cNvSpPr>
            <a:spLocks noGrp="1"/>
          </p:cNvSpPr>
          <p:nvPr>
            <p:ph idx="1"/>
          </p:nvPr>
        </p:nvSpPr>
        <p:spPr>
          <a:xfrm>
            <a:off x="565149" y="2133600"/>
            <a:ext cx="7335835" cy="4024919"/>
          </a:xfrm>
        </p:spPr>
        <p:txBody>
          <a:bodyPr>
            <a:normAutofit lnSpcReduction="10000"/>
          </a:bodyPr>
          <a:lstStyle/>
          <a:p>
            <a:r>
              <a:rPr lang="en-US"/>
              <a:t>To develop a set of recommendations to increase the control a person using self-directed services has over their budget.  </a:t>
            </a:r>
          </a:p>
          <a:p>
            <a:endParaRPr lang="en-US"/>
          </a:p>
          <a:p>
            <a:r>
              <a:rPr lang="en-US"/>
              <a:t>The recommendations will be given to MDHHS, BPHASA. </a:t>
            </a:r>
          </a:p>
          <a:p>
            <a:endParaRPr lang="en-US"/>
          </a:p>
          <a:p>
            <a:r>
              <a:rPr lang="en-US"/>
              <a:t>The workgroup will work to assure the recommendations are adopted, placed into policy, and implemented.</a:t>
            </a:r>
          </a:p>
          <a:p>
            <a:endParaRPr lang="en-US" dirty="0"/>
          </a:p>
        </p:txBody>
      </p:sp>
      <p:pic>
        <p:nvPicPr>
          <p:cNvPr id="5" name="Picture 4" descr="A close-up of a dollar bill">
            <a:extLst>
              <a:ext uri="{FF2B5EF4-FFF2-40B4-BE49-F238E27FC236}">
                <a16:creationId xmlns:a16="http://schemas.microsoft.com/office/drawing/2014/main" id="{FD86C7E0-D681-476D-7912-29516760C77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900984" y="2758885"/>
            <a:ext cx="4164375" cy="2406083"/>
          </a:xfrm>
          <a:prstGeom prst="rect">
            <a:avLst/>
          </a:prstGeom>
        </p:spPr>
      </p:pic>
    </p:spTree>
    <p:extLst>
      <p:ext uri="{BB962C8B-B14F-4D97-AF65-F5344CB8AC3E}">
        <p14:creationId xmlns:p14="http://schemas.microsoft.com/office/powerpoint/2010/main" val="2641272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7A00BDF4-7643-A942-A588-F24E4E09AA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17" name="Freeform 32">
              <a:extLst>
                <a:ext uri="{FF2B5EF4-FFF2-40B4-BE49-F238E27FC236}">
                  <a16:creationId xmlns:a16="http://schemas.microsoft.com/office/drawing/2014/main" id="{90B25A21-16B9-8D47-928B-2367A0B8C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34">
              <a:extLst>
                <a:ext uri="{FF2B5EF4-FFF2-40B4-BE49-F238E27FC236}">
                  <a16:creationId xmlns:a16="http://schemas.microsoft.com/office/drawing/2014/main" id="{E5E64190-3AC0-0A48-9917-5FAE935A85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47">
              <a:extLst>
                <a:ext uri="{FF2B5EF4-FFF2-40B4-BE49-F238E27FC236}">
                  <a16:creationId xmlns:a16="http://schemas.microsoft.com/office/drawing/2014/main" id="{AE71CDB8-B430-F14E-99C8-E6AAB8E21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48">
              <a:extLst>
                <a:ext uri="{FF2B5EF4-FFF2-40B4-BE49-F238E27FC236}">
                  <a16:creationId xmlns:a16="http://schemas.microsoft.com/office/drawing/2014/main" id="{DCA37B0A-FCCC-7642-B70D-56AD50049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Title 6">
            <a:extLst>
              <a:ext uri="{FF2B5EF4-FFF2-40B4-BE49-F238E27FC236}">
                <a16:creationId xmlns:a16="http://schemas.microsoft.com/office/drawing/2014/main" id="{51C7A08D-81C0-FEBC-80FE-154421C28C7D}"/>
              </a:ext>
            </a:extLst>
          </p:cNvPr>
          <p:cNvSpPr>
            <a:spLocks noGrp="1"/>
          </p:cNvSpPr>
          <p:nvPr>
            <p:ph type="title"/>
          </p:nvPr>
        </p:nvSpPr>
        <p:spPr>
          <a:xfrm>
            <a:off x="5224243" y="770890"/>
            <a:ext cx="6400999" cy="1268984"/>
          </a:xfrm>
        </p:spPr>
        <p:txBody>
          <a:bodyPr>
            <a:normAutofit/>
          </a:bodyPr>
          <a:lstStyle/>
          <a:p>
            <a:pPr>
              <a:lnSpc>
                <a:spcPct val="90000"/>
              </a:lnSpc>
            </a:pPr>
            <a:r>
              <a:rPr lang="en-US" dirty="0"/>
              <a:t>Budget Authority Workgroup</a:t>
            </a:r>
          </a:p>
        </p:txBody>
      </p:sp>
      <p:sp>
        <p:nvSpPr>
          <p:cNvPr id="8" name="Content Placeholder 7">
            <a:extLst>
              <a:ext uri="{FF2B5EF4-FFF2-40B4-BE49-F238E27FC236}">
                <a16:creationId xmlns:a16="http://schemas.microsoft.com/office/drawing/2014/main" id="{49D454FB-D140-F9F6-587B-30BBB1AC6536}"/>
              </a:ext>
            </a:extLst>
          </p:cNvPr>
          <p:cNvSpPr>
            <a:spLocks noGrp="1"/>
          </p:cNvSpPr>
          <p:nvPr>
            <p:ph idx="1"/>
          </p:nvPr>
        </p:nvSpPr>
        <p:spPr>
          <a:xfrm>
            <a:off x="5224243" y="2160016"/>
            <a:ext cx="6400999" cy="3601212"/>
          </a:xfrm>
        </p:spPr>
        <p:txBody>
          <a:bodyPr>
            <a:normAutofit fontScale="92500" lnSpcReduction="20000"/>
          </a:bodyPr>
          <a:lstStyle/>
          <a:p>
            <a:r>
              <a:rPr lang="en-US"/>
              <a:t>Research </a:t>
            </a:r>
            <a:endParaRPr lang="en-US" dirty="0"/>
          </a:p>
          <a:p>
            <a:pPr lvl="1">
              <a:buFont typeface="Wingdings" panose="05000000000000000000" pitchFamily="2" charset="2"/>
              <a:buChar char="Ø"/>
            </a:pPr>
            <a:r>
              <a:rPr lang="en-US" dirty="0"/>
              <a:t>Wisconsin</a:t>
            </a:r>
          </a:p>
          <a:p>
            <a:pPr lvl="1">
              <a:buFont typeface="Wingdings" panose="05000000000000000000" pitchFamily="2" charset="2"/>
              <a:buChar char="Ø"/>
            </a:pPr>
            <a:r>
              <a:rPr lang="en-US" dirty="0"/>
              <a:t>California</a:t>
            </a:r>
          </a:p>
          <a:p>
            <a:pPr lvl="1">
              <a:buFont typeface="Wingdings" panose="05000000000000000000" pitchFamily="2" charset="2"/>
              <a:buChar char="Ø"/>
            </a:pPr>
            <a:r>
              <a:rPr lang="en-US" dirty="0"/>
              <a:t>Minnesota</a:t>
            </a:r>
          </a:p>
          <a:p>
            <a:pPr lvl="1">
              <a:buFont typeface="Wingdings" panose="05000000000000000000" pitchFamily="2" charset="2"/>
              <a:buChar char="Ø"/>
            </a:pPr>
            <a:r>
              <a:rPr lang="en-US" dirty="0"/>
              <a:t>North Carolina</a:t>
            </a:r>
          </a:p>
          <a:p>
            <a:pPr lvl="1">
              <a:buFont typeface="Wingdings" panose="05000000000000000000" pitchFamily="2" charset="2"/>
              <a:buChar char="Ø"/>
            </a:pPr>
            <a:r>
              <a:rPr lang="en-US" dirty="0"/>
              <a:t>New Mexico</a:t>
            </a:r>
          </a:p>
          <a:p>
            <a:pPr lvl="1">
              <a:buFont typeface="Wingdings" panose="05000000000000000000" pitchFamily="2" charset="2"/>
              <a:buChar char="Ø"/>
            </a:pPr>
            <a:r>
              <a:rPr lang="en-US" dirty="0"/>
              <a:t>England</a:t>
            </a:r>
          </a:p>
          <a:p>
            <a:pPr lvl="1">
              <a:buFont typeface="Wingdings" panose="05000000000000000000" pitchFamily="2" charset="2"/>
              <a:buChar char="Ø"/>
            </a:pPr>
            <a:r>
              <a:rPr lang="en-US" dirty="0"/>
              <a:t>New Zealand</a:t>
            </a:r>
          </a:p>
          <a:p>
            <a:pPr lvl="1">
              <a:buFont typeface="Wingdings" panose="05000000000000000000" pitchFamily="2" charset="2"/>
              <a:buChar char="Ø"/>
            </a:pPr>
            <a:r>
              <a:rPr lang="en-US" dirty="0"/>
              <a:t>Maryland</a:t>
            </a:r>
          </a:p>
          <a:p>
            <a:pPr lvl="1">
              <a:buFont typeface="Wingdings" panose="05000000000000000000" pitchFamily="2" charset="2"/>
              <a:buChar char="Ø"/>
            </a:pPr>
            <a:r>
              <a:rPr lang="en-US" dirty="0"/>
              <a:t>New York</a:t>
            </a:r>
          </a:p>
          <a:p>
            <a:pPr lvl="1">
              <a:buFont typeface="Wingdings" panose="05000000000000000000" pitchFamily="2" charset="2"/>
              <a:buChar char="Ø"/>
            </a:pPr>
            <a:endParaRPr lang="en-US" dirty="0"/>
          </a:p>
          <a:p>
            <a:pPr marL="0" indent="0">
              <a:buNone/>
            </a:pPr>
            <a:endParaRPr lang="en-US" dirty="0"/>
          </a:p>
          <a:p>
            <a:endParaRPr lang="en-US" dirty="0"/>
          </a:p>
        </p:txBody>
      </p:sp>
      <p:pic>
        <p:nvPicPr>
          <p:cNvPr id="10" name="Picture 9" descr="Magnifying glass showing decling performance">
            <a:extLst>
              <a:ext uri="{FF2B5EF4-FFF2-40B4-BE49-F238E27FC236}">
                <a16:creationId xmlns:a16="http://schemas.microsoft.com/office/drawing/2014/main" id="{358FD471-C3D3-D0BC-E154-DE919EABBA75}"/>
              </a:ext>
            </a:extLst>
          </p:cNvPr>
          <p:cNvPicPr>
            <a:picLocks noChangeAspect="1"/>
          </p:cNvPicPr>
          <p:nvPr/>
        </p:nvPicPr>
        <p:blipFill rotWithShape="1">
          <a:blip r:embed="rId2"/>
          <a:srcRect l="12053" r="42616" b="-2"/>
          <a:stretch/>
        </p:blipFill>
        <p:spPr>
          <a:xfrm>
            <a:off x="20" y="1"/>
            <a:ext cx="4657325" cy="6857999"/>
          </a:xfrm>
          <a:prstGeom prst="rect">
            <a:avLst/>
          </a:prstGeom>
        </p:spPr>
      </p:pic>
      <p:cxnSp>
        <p:nvCxnSpPr>
          <p:cNvPr id="22" name="Straight Connector 21">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24243" y="6087110"/>
            <a:ext cx="640099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62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5A18D-12E3-8230-26D5-B446471CB9D2}"/>
              </a:ext>
            </a:extLst>
          </p:cNvPr>
          <p:cNvSpPr>
            <a:spLocks noGrp="1"/>
          </p:cNvSpPr>
          <p:nvPr>
            <p:ph type="title"/>
          </p:nvPr>
        </p:nvSpPr>
        <p:spPr>
          <a:xfrm>
            <a:off x="487877" y="429600"/>
            <a:ext cx="7335835" cy="877606"/>
          </a:xfrm>
        </p:spPr>
        <p:txBody>
          <a:bodyPr/>
          <a:lstStyle/>
          <a:p>
            <a:r>
              <a:rPr lang="en-US" dirty="0"/>
              <a:t>March 2022 Survey</a:t>
            </a:r>
          </a:p>
        </p:txBody>
      </p:sp>
      <p:pic>
        <p:nvPicPr>
          <p:cNvPr id="5" name="Content Placeholder 4" descr="A diagram of a pie chart&#10;&#10;Description automatically generated">
            <a:extLst>
              <a:ext uri="{FF2B5EF4-FFF2-40B4-BE49-F238E27FC236}">
                <a16:creationId xmlns:a16="http://schemas.microsoft.com/office/drawing/2014/main" id="{19F12B14-014F-53A9-F80F-646357BACF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5150" y="1435994"/>
            <a:ext cx="9864080" cy="4436772"/>
          </a:xfrm>
        </p:spPr>
      </p:pic>
    </p:spTree>
    <p:extLst>
      <p:ext uri="{BB962C8B-B14F-4D97-AF65-F5344CB8AC3E}">
        <p14:creationId xmlns:p14="http://schemas.microsoft.com/office/powerpoint/2010/main" val="2884273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B46B8FB-F6A2-5F47-A6CD-A7E17E6927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1388" y="0"/>
            <a:ext cx="5990612" cy="6858001"/>
            <a:chOff x="6201388" y="0"/>
            <a:chExt cx="5990612" cy="6858001"/>
          </a:xfrm>
        </p:grpSpPr>
        <p:sp>
          <p:nvSpPr>
            <p:cNvPr id="11" name="Oval 10">
              <a:extLst>
                <a:ext uri="{FF2B5EF4-FFF2-40B4-BE49-F238E27FC236}">
                  <a16:creationId xmlns:a16="http://schemas.microsoft.com/office/drawing/2014/main" id="{419BDE93-3EC2-4E4D-BC0B-417378F49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46">
              <a:extLst>
                <a:ext uri="{FF2B5EF4-FFF2-40B4-BE49-F238E27FC236}">
                  <a16:creationId xmlns:a16="http://schemas.microsoft.com/office/drawing/2014/main" id="{FE21F82F-1EE5-8240-97F8-387DF0253F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48">
              <a:extLst>
                <a:ext uri="{FF2B5EF4-FFF2-40B4-BE49-F238E27FC236}">
                  <a16:creationId xmlns:a16="http://schemas.microsoft.com/office/drawing/2014/main" id="{AE1903E3-6B5F-6B4C-9A1F-62628A050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Oval 13">
              <a:extLst>
                <a:ext uri="{FF2B5EF4-FFF2-40B4-BE49-F238E27FC236}">
                  <a16:creationId xmlns:a16="http://schemas.microsoft.com/office/drawing/2014/main" id="{F7C55863-3B37-0743-B001-1A970033F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32B4C24-3A58-924C-B79A-D961EF7C2C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1EF52E0-D2CF-544F-93A6-4D7B45A048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63">
              <a:extLst>
                <a:ext uri="{FF2B5EF4-FFF2-40B4-BE49-F238E27FC236}">
                  <a16:creationId xmlns:a16="http://schemas.microsoft.com/office/drawing/2014/main" id="{6966CFE5-1C8C-2E4F-9B2D-A8438F5A5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64">
              <a:extLst>
                <a:ext uri="{FF2B5EF4-FFF2-40B4-BE49-F238E27FC236}">
                  <a16:creationId xmlns:a16="http://schemas.microsoft.com/office/drawing/2014/main" id="{9FD29EF3-A5B2-554A-A307-6BE1BCE8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Oval 18">
              <a:extLst>
                <a:ext uri="{FF2B5EF4-FFF2-40B4-BE49-F238E27FC236}">
                  <a16:creationId xmlns:a16="http://schemas.microsoft.com/office/drawing/2014/main" id="{AC1ECAD8-0CF2-934D-AA1E-C108208CD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B14DED1-3A58-8C4D-902E-2A9F34043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5D65157-5719-0341-A807-A8956595F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7F23F74-B777-2A4C-8EF9-E798880D5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70">
              <a:extLst>
                <a:ext uri="{FF2B5EF4-FFF2-40B4-BE49-F238E27FC236}">
                  <a16:creationId xmlns:a16="http://schemas.microsoft.com/office/drawing/2014/main" id="{E3B9A050-0AE1-1D4B-A2AC-6EEF64B10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71">
              <a:extLst>
                <a:ext uri="{FF2B5EF4-FFF2-40B4-BE49-F238E27FC236}">
                  <a16:creationId xmlns:a16="http://schemas.microsoft.com/office/drawing/2014/main" id="{C424FE38-F803-8D47-BF56-1B18EC2B1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E37187F2-9212-0641-97D0-1ACD50B74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60C651-2AC4-564E-BEAA-AB7FAFE7F7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8B0A1B8-5BA3-3548-9511-B4904D052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75">
              <a:extLst>
                <a:ext uri="{FF2B5EF4-FFF2-40B4-BE49-F238E27FC236}">
                  <a16:creationId xmlns:a16="http://schemas.microsoft.com/office/drawing/2014/main" id="{424CD779-EE9A-214D-9488-767327E37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76">
              <a:extLst>
                <a:ext uri="{FF2B5EF4-FFF2-40B4-BE49-F238E27FC236}">
                  <a16:creationId xmlns:a16="http://schemas.microsoft.com/office/drawing/2014/main" id="{630D08C6-9EFB-8540-875F-2A55DED2A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77">
              <a:extLst>
                <a:ext uri="{FF2B5EF4-FFF2-40B4-BE49-F238E27FC236}">
                  <a16:creationId xmlns:a16="http://schemas.microsoft.com/office/drawing/2014/main" id="{D7E8DA86-1294-4641-9C52-6E1531506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78">
              <a:extLst>
                <a:ext uri="{FF2B5EF4-FFF2-40B4-BE49-F238E27FC236}">
                  <a16:creationId xmlns:a16="http://schemas.microsoft.com/office/drawing/2014/main" id="{011063C9-2A43-3348-A018-F27FACAA77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79">
              <a:extLst>
                <a:ext uri="{FF2B5EF4-FFF2-40B4-BE49-F238E27FC236}">
                  <a16:creationId xmlns:a16="http://schemas.microsoft.com/office/drawing/2014/main" id="{EE85C7DE-D965-244F-BD95-3A05FF4AA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80">
              <a:extLst>
                <a:ext uri="{FF2B5EF4-FFF2-40B4-BE49-F238E27FC236}">
                  <a16:creationId xmlns:a16="http://schemas.microsoft.com/office/drawing/2014/main" id="{315A1389-149A-3342-A863-637D42FDB2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81">
              <a:extLst>
                <a:ext uri="{FF2B5EF4-FFF2-40B4-BE49-F238E27FC236}">
                  <a16:creationId xmlns:a16="http://schemas.microsoft.com/office/drawing/2014/main" id="{B149CC6F-B6C6-BE46-B451-1BF7D47A8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36" name="Straight Connector 35">
            <a:extLst>
              <a:ext uri="{FF2B5EF4-FFF2-40B4-BE49-F238E27FC236}">
                <a16:creationId xmlns:a16="http://schemas.microsoft.com/office/drawing/2014/main" id="{D33A3282-0389-C547-8CA6-7F3E7F27B3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38" name="Rectangle 37">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26C321DA-1EDE-3E4B-8B73-6477B2C6D0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1" name="Oval 40">
              <a:extLst>
                <a:ext uri="{FF2B5EF4-FFF2-40B4-BE49-F238E27FC236}">
                  <a16:creationId xmlns:a16="http://schemas.microsoft.com/office/drawing/2014/main" id="{DC13524B-3A91-1E40-840D-09EDE65E0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85">
              <a:extLst>
                <a:ext uri="{FF2B5EF4-FFF2-40B4-BE49-F238E27FC236}">
                  <a16:creationId xmlns:a16="http://schemas.microsoft.com/office/drawing/2014/main" id="{E03B804C-EF61-0141-A6AB-D81EDA5AC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86">
              <a:extLst>
                <a:ext uri="{FF2B5EF4-FFF2-40B4-BE49-F238E27FC236}">
                  <a16:creationId xmlns:a16="http://schemas.microsoft.com/office/drawing/2014/main" id="{CAB80ED1-EE7D-3843-9750-C6C8C5F8E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87">
              <a:extLst>
                <a:ext uri="{FF2B5EF4-FFF2-40B4-BE49-F238E27FC236}">
                  <a16:creationId xmlns:a16="http://schemas.microsoft.com/office/drawing/2014/main" id="{8BCD1EDB-B320-594D-86D1-7A73424B2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88">
              <a:extLst>
                <a:ext uri="{FF2B5EF4-FFF2-40B4-BE49-F238E27FC236}">
                  <a16:creationId xmlns:a16="http://schemas.microsoft.com/office/drawing/2014/main" id="{A6B97414-A09F-8647-823F-295A0FEF5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89">
              <a:extLst>
                <a:ext uri="{FF2B5EF4-FFF2-40B4-BE49-F238E27FC236}">
                  <a16:creationId xmlns:a16="http://schemas.microsoft.com/office/drawing/2014/main" id="{BA92AD33-EF27-124E-AF6E-9BA5401EC2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98">
              <a:extLst>
                <a:ext uri="{FF2B5EF4-FFF2-40B4-BE49-F238E27FC236}">
                  <a16:creationId xmlns:a16="http://schemas.microsoft.com/office/drawing/2014/main" id="{24B8C792-BD2C-6D48-93EE-D615EF38F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020B0B62-B6A8-B66B-195F-744DEDC8A575}"/>
              </a:ext>
            </a:extLst>
          </p:cNvPr>
          <p:cNvSpPr>
            <a:spLocks noGrp="1"/>
          </p:cNvSpPr>
          <p:nvPr>
            <p:ph type="title"/>
          </p:nvPr>
        </p:nvSpPr>
        <p:spPr>
          <a:xfrm>
            <a:off x="7486648" y="768334"/>
            <a:ext cx="4025901" cy="2866405"/>
          </a:xfrm>
        </p:spPr>
        <p:txBody>
          <a:bodyPr vert="horz" lIns="91440" tIns="45720" rIns="91440" bIns="45720" rtlCol="0" anchor="t">
            <a:normAutofit/>
          </a:bodyPr>
          <a:lstStyle/>
          <a:p>
            <a:r>
              <a:rPr lang="en-US" sz="5400" dirty="0"/>
              <a:t>March 2022 Survey</a:t>
            </a:r>
            <a:r>
              <a:rPr lang="en-US" sz="2000" dirty="0"/>
              <a:t> continued</a:t>
            </a:r>
            <a:endParaRPr lang="en-US" sz="5400" dirty="0"/>
          </a:p>
        </p:txBody>
      </p:sp>
      <p:pic>
        <p:nvPicPr>
          <p:cNvPr id="5" name="Content Placeholder 4" descr="A graph of different colored bars&#10;&#10;Description automatically generated with medium confidence">
            <a:extLst>
              <a:ext uri="{FF2B5EF4-FFF2-40B4-BE49-F238E27FC236}">
                <a16:creationId xmlns:a16="http://schemas.microsoft.com/office/drawing/2014/main" id="{49479AA5-2B64-03B1-DEA1-E5E6960DFC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2003" y="207695"/>
            <a:ext cx="4735317" cy="6442610"/>
          </a:xfrm>
          <a:prstGeom prst="rect">
            <a:avLst/>
          </a:prstGeom>
        </p:spPr>
      </p:pic>
      <p:cxnSp>
        <p:nvCxnSpPr>
          <p:cNvPr id="49" name="Straight Connector 48">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86649" y="6087110"/>
            <a:ext cx="413453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447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B46B8FB-F6A2-5F47-A6CD-A7E17E6927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1388" y="0"/>
            <a:ext cx="5990612" cy="6858001"/>
            <a:chOff x="6201388" y="0"/>
            <a:chExt cx="5990612" cy="6858001"/>
          </a:xfrm>
        </p:grpSpPr>
        <p:sp>
          <p:nvSpPr>
            <p:cNvPr id="11" name="Oval 10">
              <a:extLst>
                <a:ext uri="{FF2B5EF4-FFF2-40B4-BE49-F238E27FC236}">
                  <a16:creationId xmlns:a16="http://schemas.microsoft.com/office/drawing/2014/main" id="{419BDE93-3EC2-4E4D-BC0B-417378F49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46">
              <a:extLst>
                <a:ext uri="{FF2B5EF4-FFF2-40B4-BE49-F238E27FC236}">
                  <a16:creationId xmlns:a16="http://schemas.microsoft.com/office/drawing/2014/main" id="{FE21F82F-1EE5-8240-97F8-387DF0253F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48">
              <a:extLst>
                <a:ext uri="{FF2B5EF4-FFF2-40B4-BE49-F238E27FC236}">
                  <a16:creationId xmlns:a16="http://schemas.microsoft.com/office/drawing/2014/main" id="{AE1903E3-6B5F-6B4C-9A1F-62628A050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Oval 13">
              <a:extLst>
                <a:ext uri="{FF2B5EF4-FFF2-40B4-BE49-F238E27FC236}">
                  <a16:creationId xmlns:a16="http://schemas.microsoft.com/office/drawing/2014/main" id="{F7C55863-3B37-0743-B001-1A970033F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32B4C24-3A58-924C-B79A-D961EF7C2C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1EF52E0-D2CF-544F-93A6-4D7B45A048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63">
              <a:extLst>
                <a:ext uri="{FF2B5EF4-FFF2-40B4-BE49-F238E27FC236}">
                  <a16:creationId xmlns:a16="http://schemas.microsoft.com/office/drawing/2014/main" id="{6966CFE5-1C8C-2E4F-9B2D-A8438F5A5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64">
              <a:extLst>
                <a:ext uri="{FF2B5EF4-FFF2-40B4-BE49-F238E27FC236}">
                  <a16:creationId xmlns:a16="http://schemas.microsoft.com/office/drawing/2014/main" id="{9FD29EF3-A5B2-554A-A307-6BE1BCE8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Oval 18">
              <a:extLst>
                <a:ext uri="{FF2B5EF4-FFF2-40B4-BE49-F238E27FC236}">
                  <a16:creationId xmlns:a16="http://schemas.microsoft.com/office/drawing/2014/main" id="{AC1ECAD8-0CF2-934D-AA1E-C108208CD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B14DED1-3A58-8C4D-902E-2A9F34043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5D65157-5719-0341-A807-A8956595F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7F23F74-B777-2A4C-8EF9-E798880D5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70">
              <a:extLst>
                <a:ext uri="{FF2B5EF4-FFF2-40B4-BE49-F238E27FC236}">
                  <a16:creationId xmlns:a16="http://schemas.microsoft.com/office/drawing/2014/main" id="{E3B9A050-0AE1-1D4B-A2AC-6EEF64B10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71">
              <a:extLst>
                <a:ext uri="{FF2B5EF4-FFF2-40B4-BE49-F238E27FC236}">
                  <a16:creationId xmlns:a16="http://schemas.microsoft.com/office/drawing/2014/main" id="{C424FE38-F803-8D47-BF56-1B18EC2B1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E37187F2-9212-0641-97D0-1ACD50B74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60C651-2AC4-564E-BEAA-AB7FAFE7F7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8B0A1B8-5BA3-3548-9511-B4904D052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75">
              <a:extLst>
                <a:ext uri="{FF2B5EF4-FFF2-40B4-BE49-F238E27FC236}">
                  <a16:creationId xmlns:a16="http://schemas.microsoft.com/office/drawing/2014/main" id="{424CD779-EE9A-214D-9488-767327E37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76">
              <a:extLst>
                <a:ext uri="{FF2B5EF4-FFF2-40B4-BE49-F238E27FC236}">
                  <a16:creationId xmlns:a16="http://schemas.microsoft.com/office/drawing/2014/main" id="{630D08C6-9EFB-8540-875F-2A55DED2A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77">
              <a:extLst>
                <a:ext uri="{FF2B5EF4-FFF2-40B4-BE49-F238E27FC236}">
                  <a16:creationId xmlns:a16="http://schemas.microsoft.com/office/drawing/2014/main" id="{D7E8DA86-1294-4641-9C52-6E1531506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78">
              <a:extLst>
                <a:ext uri="{FF2B5EF4-FFF2-40B4-BE49-F238E27FC236}">
                  <a16:creationId xmlns:a16="http://schemas.microsoft.com/office/drawing/2014/main" id="{011063C9-2A43-3348-A018-F27FACAA77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79">
              <a:extLst>
                <a:ext uri="{FF2B5EF4-FFF2-40B4-BE49-F238E27FC236}">
                  <a16:creationId xmlns:a16="http://schemas.microsoft.com/office/drawing/2014/main" id="{EE85C7DE-D965-244F-BD95-3A05FF4AA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80">
              <a:extLst>
                <a:ext uri="{FF2B5EF4-FFF2-40B4-BE49-F238E27FC236}">
                  <a16:creationId xmlns:a16="http://schemas.microsoft.com/office/drawing/2014/main" id="{315A1389-149A-3342-A863-637D42FDB2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81">
              <a:extLst>
                <a:ext uri="{FF2B5EF4-FFF2-40B4-BE49-F238E27FC236}">
                  <a16:creationId xmlns:a16="http://schemas.microsoft.com/office/drawing/2014/main" id="{B149CC6F-B6C6-BE46-B451-1BF7D47A8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36" name="Straight Connector 35">
            <a:extLst>
              <a:ext uri="{FF2B5EF4-FFF2-40B4-BE49-F238E27FC236}">
                <a16:creationId xmlns:a16="http://schemas.microsoft.com/office/drawing/2014/main" id="{D33A3282-0389-C547-8CA6-7F3E7F27B3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38" name="Rectangle 37">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BD3956D6-6E4C-4E44-9836-75A085263E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1191" y="0"/>
            <a:ext cx="1901686" cy="6858000"/>
            <a:chOff x="10290315" y="0"/>
            <a:chExt cx="1901686" cy="6858000"/>
          </a:xfrm>
        </p:grpSpPr>
        <p:sp>
          <p:nvSpPr>
            <p:cNvPr id="41" name="Oval 40">
              <a:extLst>
                <a:ext uri="{FF2B5EF4-FFF2-40B4-BE49-F238E27FC236}">
                  <a16:creationId xmlns:a16="http://schemas.microsoft.com/office/drawing/2014/main" id="{8AB65B34-0BA8-6445-BE4D-E255D663B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19">
              <a:extLst>
                <a:ext uri="{FF2B5EF4-FFF2-40B4-BE49-F238E27FC236}">
                  <a16:creationId xmlns:a16="http://schemas.microsoft.com/office/drawing/2014/main" id="{B4594FA9-86BB-9541-8441-05ABDCA9A7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20">
              <a:extLst>
                <a:ext uri="{FF2B5EF4-FFF2-40B4-BE49-F238E27FC236}">
                  <a16:creationId xmlns:a16="http://schemas.microsoft.com/office/drawing/2014/main" id="{FED9FADB-330A-C348-B3C6-C38EA587DE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21">
              <a:extLst>
                <a:ext uri="{FF2B5EF4-FFF2-40B4-BE49-F238E27FC236}">
                  <a16:creationId xmlns:a16="http://schemas.microsoft.com/office/drawing/2014/main" id="{ABA4E9E9-74F6-4E47-AACC-1D1CB58EA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22">
              <a:extLst>
                <a:ext uri="{FF2B5EF4-FFF2-40B4-BE49-F238E27FC236}">
                  <a16:creationId xmlns:a16="http://schemas.microsoft.com/office/drawing/2014/main" id="{8314F296-C7C9-B446-8D6A-EE1451890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23">
              <a:extLst>
                <a:ext uri="{FF2B5EF4-FFF2-40B4-BE49-F238E27FC236}">
                  <a16:creationId xmlns:a16="http://schemas.microsoft.com/office/drawing/2014/main" id="{BB3BB72F-9A10-FD4E-865E-BEBCD712FD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24">
              <a:extLst>
                <a:ext uri="{FF2B5EF4-FFF2-40B4-BE49-F238E27FC236}">
                  <a16:creationId xmlns:a16="http://schemas.microsoft.com/office/drawing/2014/main" id="{AC5BAAD2-E767-7F41-9F1D-356D94B633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8EF4BE9-5A47-7677-A8E1-7E2C9955B82E}"/>
              </a:ext>
            </a:extLst>
          </p:cNvPr>
          <p:cNvSpPr>
            <a:spLocks noGrp="1"/>
          </p:cNvSpPr>
          <p:nvPr>
            <p:ph type="title"/>
          </p:nvPr>
        </p:nvSpPr>
        <p:spPr>
          <a:xfrm>
            <a:off x="565151" y="768334"/>
            <a:ext cx="5863082" cy="2866405"/>
          </a:xfrm>
        </p:spPr>
        <p:txBody>
          <a:bodyPr vert="horz" lIns="91440" tIns="45720" rIns="91440" bIns="45720" rtlCol="0" anchor="t">
            <a:normAutofit/>
          </a:bodyPr>
          <a:lstStyle/>
          <a:p>
            <a:r>
              <a:rPr lang="en-US" sz="6000" dirty="0"/>
              <a:t>March 2022 Survey </a:t>
            </a:r>
            <a:r>
              <a:rPr lang="en-US" sz="2000" dirty="0"/>
              <a:t>continued</a:t>
            </a:r>
            <a:endParaRPr lang="en-US" sz="6000" dirty="0"/>
          </a:p>
        </p:txBody>
      </p:sp>
      <p:cxnSp>
        <p:nvCxnSpPr>
          <p:cNvPr id="49" name="Straight Connector 48">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640437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group of people with red and green figures&#10;&#10;Description automatically generated">
            <a:extLst>
              <a:ext uri="{FF2B5EF4-FFF2-40B4-BE49-F238E27FC236}">
                <a16:creationId xmlns:a16="http://schemas.microsoft.com/office/drawing/2014/main" id="{F59ACF2F-FEE2-1935-DAAD-2849EC05586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31"/>
          <a:stretch/>
        </p:blipFill>
        <p:spPr>
          <a:xfrm>
            <a:off x="7534655" y="1"/>
            <a:ext cx="4657345" cy="6857999"/>
          </a:xfrm>
          <a:prstGeom prst="rect">
            <a:avLst/>
          </a:prstGeom>
        </p:spPr>
      </p:pic>
    </p:spTree>
    <p:extLst>
      <p:ext uri="{BB962C8B-B14F-4D97-AF65-F5344CB8AC3E}">
        <p14:creationId xmlns:p14="http://schemas.microsoft.com/office/powerpoint/2010/main" val="1386503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D985-6294-1DDD-E061-51ED4A6255CE}"/>
              </a:ext>
            </a:extLst>
          </p:cNvPr>
          <p:cNvSpPr>
            <a:spLocks noGrp="1"/>
          </p:cNvSpPr>
          <p:nvPr>
            <p:ph type="title"/>
          </p:nvPr>
        </p:nvSpPr>
        <p:spPr>
          <a:xfrm>
            <a:off x="597347" y="513313"/>
            <a:ext cx="7335835" cy="909803"/>
          </a:xfrm>
        </p:spPr>
        <p:txBody>
          <a:bodyPr/>
          <a:lstStyle/>
          <a:p>
            <a:r>
              <a:rPr lang="en-US" dirty="0"/>
              <a:t>March 2022 Survey </a:t>
            </a:r>
            <a:r>
              <a:rPr lang="en-US" sz="2000" dirty="0"/>
              <a:t>continued</a:t>
            </a:r>
            <a:endParaRPr lang="en-US" dirty="0"/>
          </a:p>
        </p:txBody>
      </p:sp>
      <p:pic>
        <p:nvPicPr>
          <p:cNvPr id="5" name="Content Placeholder 4" descr="A graph with green bars&#10;&#10;Description automatically generated">
            <a:extLst>
              <a:ext uri="{FF2B5EF4-FFF2-40B4-BE49-F238E27FC236}">
                <a16:creationId xmlns:a16="http://schemas.microsoft.com/office/drawing/2014/main" id="{3213DD15-C26E-E63A-F466-E15EC3C696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9498" y="1259593"/>
            <a:ext cx="8761575" cy="4819235"/>
          </a:xfrm>
        </p:spPr>
      </p:pic>
    </p:spTree>
    <p:extLst>
      <p:ext uri="{BB962C8B-B14F-4D97-AF65-F5344CB8AC3E}">
        <p14:creationId xmlns:p14="http://schemas.microsoft.com/office/powerpoint/2010/main" val="2051253447"/>
      </p:ext>
    </p:extLst>
  </p:cSld>
  <p:clrMapOvr>
    <a:masterClrMapping/>
  </p:clrMapOvr>
</p:sld>
</file>

<file path=ppt/theme/theme1.xml><?xml version="1.0" encoding="utf-8"?>
<a:theme xmlns:a="http://schemas.openxmlformats.org/drawingml/2006/main" name="PunchcardVTI">
  <a:themeElements>
    <a:clrScheme name="AnalogousFromLightSeedLeftStep">
      <a:dk1>
        <a:srgbClr val="000000"/>
      </a:dk1>
      <a:lt1>
        <a:srgbClr val="FFFFFF"/>
      </a:lt1>
      <a:dk2>
        <a:srgbClr val="3B213A"/>
      </a:dk2>
      <a:lt2>
        <a:srgbClr val="E3E2E8"/>
      </a:lt2>
      <a:accent1>
        <a:srgbClr val="93A94E"/>
      </a:accent1>
      <a:accent2>
        <a:srgbClr val="B6A03C"/>
      </a:accent2>
      <a:accent3>
        <a:srgbClr val="EA8946"/>
      </a:accent3>
      <a:accent4>
        <a:srgbClr val="EB4E4F"/>
      </a:accent4>
      <a:accent5>
        <a:srgbClr val="EE6EA5"/>
      </a:accent5>
      <a:accent6>
        <a:srgbClr val="EB4ED2"/>
      </a:accent6>
      <a:hlink>
        <a:srgbClr val="7A69AE"/>
      </a:hlink>
      <a:folHlink>
        <a:srgbClr val="7F7F7F"/>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nchcardVTI" id="{C7262591-AF98-8F48-B56D-6342D2439B1A}" vid="{261D9F73-974A-B14E-9EAF-4871CCA60BB1}"/>
    </a:ext>
  </a:extLst>
</a:theme>
</file>

<file path=docProps/app.xml><?xml version="1.0" encoding="utf-8"?>
<Properties xmlns="http://schemas.openxmlformats.org/officeDocument/2006/extended-properties" xmlns:vt="http://schemas.openxmlformats.org/officeDocument/2006/docPropsVTypes">
  <TotalTime>740</TotalTime>
  <Words>588</Words>
  <Application>Microsoft Office PowerPoint</Application>
  <PresentationFormat>Widescreen</PresentationFormat>
  <Paragraphs>89</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Avenir Next</vt:lpstr>
      <vt:lpstr>Calibri</vt:lpstr>
      <vt:lpstr>Neue Haas Grotesk Text Pro</vt:lpstr>
      <vt:lpstr>Wingdings</vt:lpstr>
      <vt:lpstr>PunchcardVTI</vt:lpstr>
      <vt:lpstr>Recommendations to Improve Self-Directed Services</vt:lpstr>
      <vt:lpstr>Self-Directed Services</vt:lpstr>
      <vt:lpstr>Budget Authority Workgroup</vt:lpstr>
      <vt:lpstr>Budget Authority Workgroup Purpose</vt:lpstr>
      <vt:lpstr>Budget Authority Workgroup</vt:lpstr>
      <vt:lpstr>March 2022 Survey</vt:lpstr>
      <vt:lpstr>March 2022 Survey continued</vt:lpstr>
      <vt:lpstr>March 2022 Survey continued</vt:lpstr>
      <vt:lpstr>March 2022 Survey continued</vt:lpstr>
      <vt:lpstr>March 2022 Survey continued</vt:lpstr>
      <vt:lpstr>March 2022 Survey continued</vt:lpstr>
      <vt:lpstr>September 2022 Survey</vt:lpstr>
      <vt:lpstr>September 2022 Survey continued</vt:lpstr>
      <vt:lpstr>September 2022 Survey continued</vt:lpstr>
      <vt:lpstr>September 2022 Survey continued</vt:lpstr>
      <vt:lpstr>September 2022 Survey continued</vt:lpstr>
      <vt:lpstr>Recommendations</vt:lpstr>
      <vt:lpstr>Change the Goods and Services Definition to Improve HCBS Services </vt:lpstr>
      <vt:lpstr>Budget Flexibility – “If you don’t use money, you should be able to put it toward something else.”  </vt:lpstr>
      <vt:lpstr>Budget Flexibility continued</vt:lpstr>
      <vt:lpstr>Home Help Discrepancy </vt:lpstr>
      <vt:lpstr>Home Help Discrepancy continued</vt:lpstr>
      <vt:lpstr>Utilization Management: Where’s the oversight?  Where’s it supposed to be?</vt:lpstr>
      <vt:lpstr>Combine Billing Codes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Recommendations to Improve Self-Directed Services</dc:title>
  <dc:creator>Jill Gerrie</dc:creator>
  <cp:lastModifiedBy>courtney trunk</cp:lastModifiedBy>
  <cp:revision>2</cp:revision>
  <dcterms:created xsi:type="dcterms:W3CDTF">2024-01-04T17:23:58Z</dcterms:created>
  <dcterms:modified xsi:type="dcterms:W3CDTF">2024-11-13T13:43:50Z</dcterms:modified>
</cp:coreProperties>
</file>